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1" r:id="rId4"/>
    <p:sldId id="270" r:id="rId5"/>
    <p:sldId id="271" r:id="rId6"/>
    <p:sldId id="262" r:id="rId7"/>
    <p:sldId id="263" r:id="rId8"/>
    <p:sldId id="264" r:id="rId9"/>
    <p:sldId id="268" r:id="rId10"/>
    <p:sldId id="265" r:id="rId11"/>
    <p:sldId id="266" r:id="rId12"/>
    <p:sldId id="267" r:id="rId13"/>
    <p:sldId id="25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37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0EF76-0526-4854-8CA8-D1F6D4FD10A1}" type="datetimeFigureOut">
              <a:rPr lang="en-US" smtClean="0"/>
              <a:t>3/4/2019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7BF1C-55E5-4FD6-A03A-2CBB5BF114F0}" type="slidenum">
              <a:rPr lang="en-US" smtClean="0"/>
              <a:t>‹#›</a:t>
            </a:fld>
            <a:endParaRPr lang="en-US" dirty="0"/>
          </a:p>
        </p:txBody>
      </p:sp>
    </p:spTree>
    <p:extLst>
      <p:ext uri="{BB962C8B-B14F-4D97-AF65-F5344CB8AC3E}">
        <p14:creationId xmlns:p14="http://schemas.microsoft.com/office/powerpoint/2010/main" val="356534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7BF1C-55E5-4FD6-A03A-2CBB5BF114F0}" type="slidenum">
              <a:rPr lang="en-US" smtClean="0"/>
              <a:t>8</a:t>
            </a:fld>
            <a:endParaRPr lang="en-US" dirty="0"/>
          </a:p>
        </p:txBody>
      </p:sp>
    </p:spTree>
    <p:extLst>
      <p:ext uri="{BB962C8B-B14F-4D97-AF65-F5344CB8AC3E}">
        <p14:creationId xmlns:p14="http://schemas.microsoft.com/office/powerpoint/2010/main" val="2763464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7BF1C-55E5-4FD6-A03A-2CBB5BF114F0}" type="slidenum">
              <a:rPr lang="en-US" smtClean="0"/>
              <a:t>9</a:t>
            </a:fld>
            <a:endParaRPr lang="en-US" dirty="0"/>
          </a:p>
        </p:txBody>
      </p:sp>
    </p:spTree>
    <p:extLst>
      <p:ext uri="{BB962C8B-B14F-4D97-AF65-F5344CB8AC3E}">
        <p14:creationId xmlns:p14="http://schemas.microsoft.com/office/powerpoint/2010/main" val="241854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362179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222840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24740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75361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333612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124156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296153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210019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24811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70373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6243A-FE26-414C-B298-8C21E973A52A}" type="datetimeFigureOut">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EAF53E-12A1-4910-8A20-01EAE1C68412}" type="slidenum">
              <a:rPr lang="en-US" smtClean="0"/>
              <a:t>‹#›</a:t>
            </a:fld>
            <a:endParaRPr lang="en-US" dirty="0"/>
          </a:p>
        </p:txBody>
      </p:sp>
    </p:spTree>
    <p:extLst>
      <p:ext uri="{BB962C8B-B14F-4D97-AF65-F5344CB8AC3E}">
        <p14:creationId xmlns:p14="http://schemas.microsoft.com/office/powerpoint/2010/main" val="1510742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C96243A-FE26-414C-B298-8C21E973A52A}" type="datetimeFigureOut">
              <a:rPr lang="en-US" smtClean="0"/>
              <a:t>3/4/2019</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EAF53E-12A1-4910-8A20-01EAE1C68412}" type="slidenum">
              <a:rPr lang="en-US" smtClean="0"/>
              <a:t>‹#›</a:t>
            </a:fld>
            <a:endParaRPr lang="en-US" dirty="0"/>
          </a:p>
        </p:txBody>
      </p:sp>
    </p:spTree>
    <p:extLst>
      <p:ext uri="{BB962C8B-B14F-4D97-AF65-F5344CB8AC3E}">
        <p14:creationId xmlns:p14="http://schemas.microsoft.com/office/powerpoint/2010/main" val="3666954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un.org/development/desa/publications/2018-revision-of-world-urbanization-prospects.html"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www.ncbi.nlm.nih.gov/pmc/articles/PMC3941795/#B4" TargetMode="External"/><Relationship Id="rId4" Type="http://schemas.openxmlformats.org/officeDocument/2006/relationships/hyperlink" Target="https://www.devex.com/news/opinion-only-1-percent-of-nigerians-have-health-insurance-here-s-how-to-change-that-92441"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 name="Group 4"/>
          <p:cNvGrpSpPr/>
          <p:nvPr/>
        </p:nvGrpSpPr>
        <p:grpSpPr>
          <a:xfrm>
            <a:off x="-50932" y="2283718"/>
            <a:ext cx="9245864" cy="1073603"/>
            <a:chOff x="520567" y="5547360"/>
            <a:chExt cx="9245864" cy="1901953"/>
          </a:xfrm>
          <a:noFill/>
        </p:grpSpPr>
        <p:sp>
          <p:nvSpPr>
            <p:cNvPr id="6" name="Rectangle 5"/>
            <p:cNvSpPr/>
            <p:nvPr/>
          </p:nvSpPr>
          <p:spPr>
            <a:xfrm>
              <a:off x="520567" y="5547361"/>
              <a:ext cx="9245864" cy="1901952"/>
            </a:xfrm>
            <a:prstGeom prst="rect">
              <a:avLst/>
            </a:prstGeom>
            <a:grpFill/>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sp>
          <p:nvSpPr>
            <p:cNvPr id="7" name="Rectangle 6"/>
            <p:cNvSpPr/>
            <p:nvPr/>
          </p:nvSpPr>
          <p:spPr>
            <a:xfrm>
              <a:off x="520567" y="5547360"/>
              <a:ext cx="9245864" cy="1901952"/>
            </a:xfrm>
            <a:prstGeom prst="rect">
              <a:avLst/>
            </a:prstGeom>
            <a:grp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endParaRPr lang="en-US" sz="3200" b="1" kern="1200" cap="none" spc="0" dirty="0">
                <a:ln w="12700">
                  <a:noFill/>
                  <a:prstDash val="solid"/>
                </a:ln>
                <a:solidFill>
                  <a:schemeClr val="bg1"/>
                </a:solidFill>
                <a:latin typeface="+mj-lt"/>
              </a:endParaRPr>
            </a:p>
          </p:txBody>
        </p:sp>
      </p:grpSp>
      <p:sp>
        <p:nvSpPr>
          <p:cNvPr id="4" name="Rectangle 3"/>
          <p:cNvSpPr/>
          <p:nvPr/>
        </p:nvSpPr>
        <p:spPr>
          <a:xfrm>
            <a:off x="611560" y="1971586"/>
            <a:ext cx="8208912" cy="1508105"/>
          </a:xfrm>
          <a:prstGeom prst="rect">
            <a:avLst/>
          </a:prstGeom>
        </p:spPr>
        <p:txBody>
          <a:bodyPr wrap="square">
            <a:spAutoFit/>
          </a:bodyPr>
          <a:lstStyle/>
          <a:p>
            <a:pPr algn="ctr"/>
            <a:r>
              <a:rPr lang="en-US" sz="1600" dirty="0" smtClean="0">
                <a:solidFill>
                  <a:schemeClr val="bg2"/>
                </a:solidFill>
                <a:latin typeface="+mj-lt"/>
              </a:rPr>
              <a:t>SOCIO CULTURAL BELIEFS AND THE DEMAND FOR AND UPTAKE OF COMMUNITY BASED SOCIAL HEALTH INSURANCE IN NIGERIA A CASE STUDY OF ONDO RESIDENTS</a:t>
            </a:r>
          </a:p>
          <a:p>
            <a:pPr algn="ctr"/>
            <a:endParaRPr lang="en-GB" sz="1600" dirty="0" smtClean="0">
              <a:solidFill>
                <a:schemeClr val="bg2"/>
              </a:solidFill>
              <a:latin typeface="+mj-lt"/>
            </a:endParaRPr>
          </a:p>
          <a:p>
            <a:pPr algn="ctr"/>
            <a:r>
              <a:rPr lang="en-GB" sz="1600" dirty="0" smtClean="0">
                <a:solidFill>
                  <a:schemeClr val="bg2"/>
                </a:solidFill>
                <a:latin typeface="+mj-lt"/>
              </a:rPr>
              <a:t>AUTHORS</a:t>
            </a:r>
          </a:p>
          <a:p>
            <a:pPr algn="ctr"/>
            <a:r>
              <a:rPr lang="en-GB" sz="1400" dirty="0" smtClean="0">
                <a:solidFill>
                  <a:schemeClr val="bg2"/>
                </a:solidFill>
                <a:latin typeface="+mj-lt"/>
              </a:rPr>
              <a:t>OLUWATOBILOBA HANNAH </a:t>
            </a:r>
            <a:r>
              <a:rPr lang="en-GB" sz="1400" dirty="0" smtClean="0">
                <a:solidFill>
                  <a:schemeClr val="bg2"/>
                </a:solidFill>
                <a:latin typeface="+mj-lt"/>
              </a:rPr>
              <a:t>AKERELE (</a:t>
            </a:r>
            <a:r>
              <a:rPr lang="en-GB" sz="1400" dirty="0" smtClean="0">
                <a:solidFill>
                  <a:schemeClr val="bg2"/>
                </a:solidFill>
                <a:latin typeface="+mj-lt"/>
              </a:rPr>
              <a:t>BA. MA.)</a:t>
            </a:r>
          </a:p>
          <a:p>
            <a:pPr algn="ctr"/>
            <a:r>
              <a:rPr lang="en-GB" sz="1400" dirty="0" smtClean="0">
                <a:solidFill>
                  <a:schemeClr val="bg2"/>
                </a:solidFill>
                <a:latin typeface="+mj-lt"/>
              </a:rPr>
              <a:t>TIMOTHY AKINMURELE (</a:t>
            </a:r>
            <a:r>
              <a:rPr lang="en-GB" sz="1400" dirty="0" smtClean="0">
                <a:solidFill>
                  <a:schemeClr val="bg2"/>
                </a:solidFill>
                <a:latin typeface="+mj-lt"/>
              </a:rPr>
              <a:t>MBBS. </a:t>
            </a:r>
            <a:r>
              <a:rPr lang="en-GB" sz="1400" dirty="0" smtClean="0">
                <a:solidFill>
                  <a:schemeClr val="bg2"/>
                </a:solidFill>
                <a:latin typeface="+mj-lt"/>
              </a:rPr>
              <a:t>MPH.  MBA. )</a:t>
            </a:r>
            <a:endParaRPr lang="en-US" sz="1400" dirty="0">
              <a:solidFill>
                <a:schemeClr val="bg2"/>
              </a:solidFill>
              <a:latin typeface="+mj-lt"/>
            </a:endParaRPr>
          </a:p>
        </p:txBody>
      </p:sp>
    </p:spTree>
    <p:extLst>
      <p:ext uri="{BB962C8B-B14F-4D97-AF65-F5344CB8AC3E}">
        <p14:creationId xmlns:p14="http://schemas.microsoft.com/office/powerpoint/2010/main" val="3152480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817195" cy="53253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2"/>
                </a:solidFill>
              </a:rPr>
              <a:t>SOCIO CULTURAL BELIEFS AND THE DEMAND FOR AND UPTAKE OF COMMUNITY BASED SOCIAL HEALTH INSURANCE IN NIGERIA; A CASE STUDY OF ONDO RESIDENTS</a:t>
            </a:r>
            <a:endParaRPr lang="en-US" sz="2800" dirty="0">
              <a:solidFill>
                <a:schemeClr val="bg2"/>
              </a:solidFill>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419100" y="1275606"/>
            <a:ext cx="8305800" cy="3168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1200"/>
              </a:spcBef>
              <a:spcAft>
                <a:spcPts val="600"/>
              </a:spcAft>
              <a:buClr>
                <a:srgbClr val="C00000"/>
              </a:buClr>
            </a:pPr>
            <a:r>
              <a:rPr lang="en-GB" sz="1400" dirty="0" smtClean="0">
                <a:solidFill>
                  <a:srgbClr val="FF0000"/>
                </a:solidFill>
                <a:cs typeface="Helvetica" panose="020B0604020202020204" pitchFamily="34" charset="0"/>
              </a:rPr>
              <a:t>CONCLUSION</a:t>
            </a:r>
          </a:p>
          <a:p>
            <a:pPr marL="285750" indent="-285750" algn="just">
              <a:spcBef>
                <a:spcPts val="1200"/>
              </a:spcBef>
              <a:spcAft>
                <a:spcPts val="600"/>
              </a:spcAft>
              <a:buClr>
                <a:srgbClr val="C00000"/>
              </a:buClr>
              <a:buFont typeface="Arial" panose="020B0604020202020204" pitchFamily="34" charset="0"/>
              <a:buChar char="•"/>
            </a:pPr>
            <a:r>
              <a:rPr lang="en-US" sz="1800" dirty="0" smtClean="0">
                <a:solidFill>
                  <a:schemeClr val="tx1"/>
                </a:solidFill>
                <a:cs typeface="Helvetica" panose="020B0604020202020204" pitchFamily="34" charset="0"/>
              </a:rPr>
              <a:t>CBSHIP </a:t>
            </a:r>
            <a:r>
              <a:rPr lang="en-US" sz="1800" dirty="0">
                <a:solidFill>
                  <a:schemeClr val="tx1"/>
                </a:solidFill>
                <a:cs typeface="Helvetica" panose="020B0604020202020204" pitchFamily="34" charset="0"/>
              </a:rPr>
              <a:t>managers should recognize  traditional customs and actively engage existing community members, community structures,  traditional institutions inorder to establish  sustainable CBSHIP schemes. </a:t>
            </a:r>
            <a:endParaRPr lang="en-US" sz="1800" dirty="0" smtClean="0">
              <a:solidFill>
                <a:schemeClr val="tx1"/>
              </a:solidFill>
              <a:cs typeface="Helvetica" panose="020B0604020202020204" pitchFamily="34" charset="0"/>
            </a:endParaRPr>
          </a:p>
          <a:p>
            <a:pPr marL="285750" indent="-285750" algn="just">
              <a:spcBef>
                <a:spcPts val="1200"/>
              </a:spcBef>
              <a:spcAft>
                <a:spcPts val="600"/>
              </a:spcAft>
              <a:buClr>
                <a:srgbClr val="C00000"/>
              </a:buClr>
              <a:buFont typeface="Arial" panose="020B0604020202020204" pitchFamily="34" charset="0"/>
              <a:buChar char="•"/>
            </a:pPr>
            <a:r>
              <a:rPr lang="en-US" sz="1800" dirty="0" smtClean="0">
                <a:solidFill>
                  <a:schemeClr val="tx1"/>
                </a:solidFill>
                <a:cs typeface="Helvetica" panose="020B0604020202020204" pitchFamily="34" charset="0"/>
              </a:rPr>
              <a:t>Social </a:t>
            </a:r>
            <a:r>
              <a:rPr lang="en-US" sz="1800" dirty="0" smtClean="0">
                <a:solidFill>
                  <a:schemeClr val="tx1"/>
                </a:solidFill>
                <a:cs typeface="Helvetica" panose="020B0604020202020204" pitchFamily="34" charset="0"/>
              </a:rPr>
              <a:t>and Behaviour Change Communication  </a:t>
            </a:r>
            <a:r>
              <a:rPr lang="en-US" sz="1800" dirty="0">
                <a:solidFill>
                  <a:schemeClr val="tx1"/>
                </a:solidFill>
                <a:cs typeface="Helvetica" panose="020B0604020202020204" pitchFamily="34" charset="0"/>
              </a:rPr>
              <a:t>interventions and messages should be adapted to the local sensibilities of target communities.</a:t>
            </a:r>
          </a:p>
          <a:p>
            <a:pPr algn="l">
              <a:spcBef>
                <a:spcPts val="1200"/>
              </a:spcBef>
              <a:spcAft>
                <a:spcPts val="600"/>
              </a:spcAft>
              <a:buClr>
                <a:srgbClr val="C00000"/>
              </a:buClr>
            </a:pPr>
            <a:endParaRPr lang="en-US" sz="1800" dirty="0" smtClean="0">
              <a:solidFill>
                <a:schemeClr val="tx1"/>
              </a:solidFill>
              <a:cs typeface="Helvetica" panose="020B0604020202020204" pitchFamily="34" charset="0"/>
            </a:endParaRPr>
          </a:p>
          <a:p>
            <a:pPr>
              <a:buClr>
                <a:srgbClr val="C00000"/>
              </a:buClr>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1465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817195" cy="53253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2"/>
                </a:solidFill>
              </a:rPr>
              <a:t>SOCIO CULTURAL BELIEFS AND THE DEMAND FOR AND UPTAKE OF COMMUNITY BASED SOCIAL HEALTH INSURANCE IN NIGERIA; A CASE STUDY OF ONDO RESIDENTS</a:t>
            </a:r>
            <a:endParaRPr lang="en-US" sz="2800" dirty="0">
              <a:solidFill>
                <a:schemeClr val="bg2"/>
              </a:solidFill>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419100" y="1275606"/>
            <a:ext cx="8305800" cy="3168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1200"/>
              </a:spcBef>
              <a:spcAft>
                <a:spcPts val="600"/>
              </a:spcAft>
              <a:buClr>
                <a:srgbClr val="C00000"/>
              </a:buClr>
            </a:pPr>
            <a:r>
              <a:rPr lang="en-GB" sz="1400" dirty="0" smtClean="0">
                <a:solidFill>
                  <a:srgbClr val="FF0000"/>
                </a:solidFill>
                <a:cs typeface="Helvetica" panose="020B0604020202020204" pitchFamily="34" charset="0"/>
              </a:rPr>
              <a:t>RECOMMENDATIONS</a:t>
            </a:r>
          </a:p>
          <a:p>
            <a:pPr marL="285750" indent="-285750" algn="l">
              <a:spcBef>
                <a:spcPts val="1200"/>
              </a:spcBef>
              <a:spcAft>
                <a:spcPts val="600"/>
              </a:spcAft>
              <a:buClr>
                <a:srgbClr val="C00000"/>
              </a:buClr>
              <a:buFont typeface="Arial" panose="020B0604020202020204" pitchFamily="34" charset="0"/>
              <a:buChar char="•"/>
            </a:pPr>
            <a:r>
              <a:rPr lang="en-GB" sz="1800" dirty="0" smtClean="0">
                <a:solidFill>
                  <a:schemeClr val="tx1"/>
                </a:solidFill>
                <a:cs typeface="Helvetica" panose="020B0604020202020204" pitchFamily="34" charset="0"/>
              </a:rPr>
              <a:t>This </a:t>
            </a:r>
            <a:r>
              <a:rPr lang="en-GB" sz="1800" dirty="0" smtClean="0">
                <a:solidFill>
                  <a:schemeClr val="tx1"/>
                </a:solidFill>
                <a:cs typeface="Helvetica" panose="020B0604020202020204" pitchFamily="34" charset="0"/>
              </a:rPr>
              <a:t>study recommends that global and national efforts should be intensified towards establishing sustainable CBSHIP schemes in communities in order to achieve UHC2030 because social impact begins at the grassroots. </a:t>
            </a:r>
          </a:p>
          <a:p>
            <a:pPr marL="285750" indent="-285750" algn="l">
              <a:spcBef>
                <a:spcPts val="1200"/>
              </a:spcBef>
              <a:spcAft>
                <a:spcPts val="600"/>
              </a:spcAft>
              <a:buClr>
                <a:srgbClr val="C00000"/>
              </a:buClr>
              <a:buFont typeface="Arial" panose="020B0604020202020204" pitchFamily="34" charset="0"/>
              <a:buChar char="•"/>
            </a:pPr>
            <a:r>
              <a:rPr lang="en-US" sz="1800" dirty="0" smtClean="0">
                <a:solidFill>
                  <a:schemeClr val="tx1"/>
                </a:solidFill>
                <a:cs typeface="Helvetica" panose="020B0604020202020204" pitchFamily="34" charset="0"/>
              </a:rPr>
              <a:t>This study ultimately recommends that SBCC interventions </a:t>
            </a:r>
            <a:r>
              <a:rPr lang="en-US" sz="1800" dirty="0">
                <a:solidFill>
                  <a:schemeClr val="tx1"/>
                </a:solidFill>
                <a:cs typeface="Helvetica" panose="020B0604020202020204" pitchFamily="34" charset="0"/>
              </a:rPr>
              <a:t>for CBSHIP should be complemented with </a:t>
            </a:r>
            <a:r>
              <a:rPr lang="en-US" sz="1800" dirty="0" smtClean="0">
                <a:solidFill>
                  <a:schemeClr val="tx1"/>
                </a:solidFill>
                <a:cs typeface="Helvetica" panose="020B0604020202020204" pitchFamily="34" charset="0"/>
              </a:rPr>
              <a:t>customary ,legal and policy frameworks</a:t>
            </a:r>
            <a:r>
              <a:rPr lang="en-US" sz="1800" dirty="0">
                <a:solidFill>
                  <a:schemeClr val="tx1"/>
                </a:solidFill>
                <a:cs typeface="Helvetica" panose="020B0604020202020204" pitchFamily="34" charset="0"/>
              </a:rPr>
              <a:t>. This will strengthen CBSHIP schemes and address socio-cultural barriers towards achieving UHC</a:t>
            </a:r>
            <a:r>
              <a:rPr lang="en-US" sz="1800" dirty="0" smtClean="0">
                <a:solidFill>
                  <a:schemeClr val="tx1"/>
                </a:solidFill>
                <a:cs typeface="Helvetica" panose="020B0604020202020204" pitchFamily="34" charset="0"/>
              </a:rPr>
              <a:t>.</a:t>
            </a:r>
          </a:p>
          <a:p>
            <a:pPr>
              <a:buClr>
                <a:srgbClr val="C00000"/>
              </a:buClr>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06306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817195" cy="5325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b="1" u="sng" dirty="0">
              <a:solidFill>
                <a:schemeClr val="bg1"/>
              </a:solidFill>
              <a:cs typeface="Helvetica" panose="020B0604020202020204" pitchFamily="34" charset="0"/>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419100" y="1275606"/>
            <a:ext cx="8305800" cy="3168352"/>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1200"/>
              </a:spcBef>
              <a:spcAft>
                <a:spcPts val="600"/>
              </a:spcAft>
              <a:buClr>
                <a:srgbClr val="C00000"/>
              </a:buClr>
            </a:pPr>
            <a:r>
              <a:rPr lang="en-GB" sz="1800" dirty="0" smtClean="0">
                <a:solidFill>
                  <a:srgbClr val="FF0000"/>
                </a:solidFill>
                <a:cs typeface="Helvetica" panose="020B0604020202020204" pitchFamily="34" charset="0"/>
              </a:rPr>
              <a:t>REFERENCES</a:t>
            </a:r>
          </a:p>
          <a:p>
            <a:pPr marL="342900" indent="-342900" algn="l">
              <a:spcBef>
                <a:spcPts val="1200"/>
              </a:spcBef>
              <a:spcAft>
                <a:spcPts val="600"/>
              </a:spcAft>
              <a:buClr>
                <a:srgbClr val="C00000"/>
              </a:buClr>
              <a:buFont typeface="+mj-lt"/>
              <a:buAutoNum type="arabicPeriod"/>
            </a:pPr>
            <a:r>
              <a:rPr lang="en-US" sz="1000" dirty="0" smtClean="0">
                <a:solidFill>
                  <a:schemeClr val="tx1"/>
                </a:solidFill>
                <a:cs typeface="Helvetica" panose="020B0604020202020204" pitchFamily="34" charset="0"/>
              </a:rPr>
              <a:t>The </a:t>
            </a:r>
            <a:r>
              <a:rPr lang="en-US" sz="1000" dirty="0">
                <a:solidFill>
                  <a:schemeClr val="tx1"/>
                </a:solidFill>
                <a:cs typeface="Helvetica" panose="020B0604020202020204" pitchFamily="34" charset="0"/>
              </a:rPr>
              <a:t>Population Division of the UN Department of Economic and Social Affairs </a:t>
            </a:r>
            <a:r>
              <a:rPr lang="en-US" sz="1000" dirty="0" smtClean="0">
                <a:solidFill>
                  <a:schemeClr val="tx1"/>
                </a:solidFill>
                <a:cs typeface="Helvetica" panose="020B0604020202020204" pitchFamily="34" charset="0"/>
              </a:rPr>
              <a:t>(</a:t>
            </a:r>
            <a:r>
              <a:rPr lang="en-US" sz="1000" dirty="0">
                <a:solidFill>
                  <a:schemeClr val="tx1"/>
                </a:solidFill>
                <a:cs typeface="Helvetica" panose="020B0604020202020204" pitchFamily="34" charset="0"/>
              </a:rPr>
              <a:t>2018). 2018 Revision of World Urbanization Prospects .</a:t>
            </a:r>
            <a:r>
              <a:rPr lang="en-US" sz="1000" dirty="0" smtClean="0">
                <a:solidFill>
                  <a:schemeClr val="tx1"/>
                </a:solidFill>
                <a:cs typeface="Helvetica" panose="020B0604020202020204" pitchFamily="34" charset="0"/>
              </a:rPr>
              <a:t>Available </a:t>
            </a:r>
            <a:r>
              <a:rPr lang="en-US" sz="1000" dirty="0">
                <a:solidFill>
                  <a:schemeClr val="tx1"/>
                </a:solidFill>
                <a:cs typeface="Helvetica" panose="020B0604020202020204" pitchFamily="34" charset="0"/>
              </a:rPr>
              <a:t>at  </a:t>
            </a:r>
            <a:r>
              <a:rPr lang="en-US" sz="1000" dirty="0">
                <a:solidFill>
                  <a:schemeClr val="tx1"/>
                </a:solidFill>
                <a:cs typeface="Helvetica" panose="020B0604020202020204" pitchFamily="34" charset="0"/>
                <a:hlinkClick r:id="rId3"/>
              </a:rPr>
              <a:t>https://</a:t>
            </a:r>
            <a:r>
              <a:rPr lang="en-US" sz="1000" dirty="0" smtClean="0">
                <a:solidFill>
                  <a:schemeClr val="tx1"/>
                </a:solidFill>
                <a:cs typeface="Helvetica" panose="020B0604020202020204" pitchFamily="34" charset="0"/>
                <a:hlinkClick r:id="rId3"/>
              </a:rPr>
              <a:t>www.un.org/development/desa/publications/2018-revision-of-world-urbanization-prospects.html</a:t>
            </a:r>
            <a:r>
              <a:rPr lang="en-US" sz="1000" dirty="0" smtClean="0">
                <a:solidFill>
                  <a:schemeClr val="tx1"/>
                </a:solidFill>
                <a:cs typeface="Helvetica" panose="020B0604020202020204" pitchFamily="34" charset="0"/>
              </a:rPr>
              <a:t> Retrieved  August 25, 2018</a:t>
            </a:r>
          </a:p>
          <a:p>
            <a:pPr marL="342900" indent="-342900" algn="l">
              <a:spcBef>
                <a:spcPts val="1200"/>
              </a:spcBef>
              <a:spcAft>
                <a:spcPts val="600"/>
              </a:spcAft>
              <a:buClr>
                <a:srgbClr val="C00000"/>
              </a:buClr>
              <a:buFont typeface="+mj-lt"/>
              <a:buAutoNum type="arabicPeriod"/>
            </a:pPr>
            <a:r>
              <a:rPr lang="en-US" sz="1000" dirty="0" smtClean="0">
                <a:solidFill>
                  <a:schemeClr val="tx1"/>
                </a:solidFill>
                <a:cs typeface="Helvetica" panose="020B0604020202020204" pitchFamily="34" charset="0"/>
              </a:rPr>
              <a:t>Nsofor  I. (2018).  </a:t>
            </a:r>
            <a:r>
              <a:rPr lang="en-US" sz="1000" dirty="0">
                <a:solidFill>
                  <a:schemeClr val="tx1"/>
                </a:solidFill>
                <a:cs typeface="Helvetica" panose="020B0604020202020204" pitchFamily="34" charset="0"/>
              </a:rPr>
              <a:t>Opinion: Only 1 percent of Nigerians have health insurance. Here's how to change that. </a:t>
            </a:r>
            <a:r>
              <a:rPr lang="en-US" sz="1000" dirty="0" smtClean="0">
                <a:solidFill>
                  <a:schemeClr val="tx1"/>
                </a:solidFill>
                <a:cs typeface="Helvetica" panose="020B0604020202020204" pitchFamily="34" charset="0"/>
              </a:rPr>
              <a:t>Available at  </a:t>
            </a:r>
            <a:r>
              <a:rPr lang="en-US" sz="1000" dirty="0" smtClean="0">
                <a:solidFill>
                  <a:schemeClr val="tx1"/>
                </a:solidFill>
                <a:cs typeface="Helvetica" panose="020B0604020202020204" pitchFamily="34" charset="0"/>
                <a:hlinkClick r:id="rId4"/>
              </a:rPr>
              <a:t>https://www.devex.com/news/opinion-only-1-percent-of-nigerians-have-health-insurance-here-s-how-to-change-that-92441</a:t>
            </a:r>
            <a:r>
              <a:rPr lang="en-US" sz="1000" dirty="0" smtClean="0">
                <a:solidFill>
                  <a:schemeClr val="tx1"/>
                </a:solidFill>
                <a:cs typeface="Helvetica" panose="020B0604020202020204" pitchFamily="34" charset="0"/>
              </a:rPr>
              <a:t> Retrieved  August 25, 2018          </a:t>
            </a:r>
          </a:p>
          <a:p>
            <a:pPr marL="342900" indent="-342900" algn="l">
              <a:spcBef>
                <a:spcPts val="1200"/>
              </a:spcBef>
              <a:spcAft>
                <a:spcPts val="600"/>
              </a:spcAft>
              <a:buClr>
                <a:srgbClr val="C00000"/>
              </a:buClr>
              <a:buFont typeface="+mj-lt"/>
              <a:buAutoNum type="arabicPeriod"/>
            </a:pPr>
            <a:r>
              <a:rPr lang="en-US" sz="1000" dirty="0" smtClean="0">
                <a:solidFill>
                  <a:schemeClr val="tx1"/>
                </a:solidFill>
                <a:cs typeface="Helvetica" panose="020B0604020202020204" pitchFamily="34" charset="0"/>
              </a:rPr>
              <a:t>Odeyemi </a:t>
            </a:r>
            <a:r>
              <a:rPr lang="en-US" sz="1000" dirty="0">
                <a:solidFill>
                  <a:schemeClr val="tx1"/>
                </a:solidFill>
                <a:cs typeface="Helvetica" panose="020B0604020202020204" pitchFamily="34" charset="0"/>
              </a:rPr>
              <a:t>I. A. (2014). Community-based </a:t>
            </a:r>
            <a:r>
              <a:rPr lang="en-US" sz="1000" dirty="0" smtClean="0">
                <a:solidFill>
                  <a:schemeClr val="tx1"/>
                </a:solidFill>
                <a:cs typeface="Helvetica" panose="020B0604020202020204" pitchFamily="34" charset="0"/>
              </a:rPr>
              <a:t>Health Insurance Programmes </a:t>
            </a:r>
            <a:r>
              <a:rPr lang="en-US" sz="1000" dirty="0">
                <a:solidFill>
                  <a:schemeClr val="tx1"/>
                </a:solidFill>
                <a:cs typeface="Helvetica" panose="020B0604020202020204" pitchFamily="34" charset="0"/>
              </a:rPr>
              <a:t>and the National Health Insurance Scheme of Nigeria: </a:t>
            </a:r>
            <a:r>
              <a:rPr lang="en-US" sz="1000" dirty="0" smtClean="0">
                <a:solidFill>
                  <a:schemeClr val="tx1"/>
                </a:solidFill>
                <a:cs typeface="Helvetica" panose="020B0604020202020204" pitchFamily="34" charset="0"/>
              </a:rPr>
              <a:t>Challenges </a:t>
            </a:r>
            <a:r>
              <a:rPr lang="en-US" sz="1000" dirty="0">
                <a:solidFill>
                  <a:schemeClr val="tx1"/>
                </a:solidFill>
                <a:cs typeface="Helvetica" panose="020B0604020202020204" pitchFamily="34" charset="0"/>
              </a:rPr>
              <a:t>to </a:t>
            </a:r>
            <a:r>
              <a:rPr lang="en-US" sz="1000" dirty="0" smtClean="0">
                <a:solidFill>
                  <a:schemeClr val="tx1"/>
                </a:solidFill>
                <a:cs typeface="Helvetica" panose="020B0604020202020204" pitchFamily="34" charset="0"/>
              </a:rPr>
              <a:t>Uptake </a:t>
            </a:r>
            <a:r>
              <a:rPr lang="en-US" sz="1000" dirty="0">
                <a:solidFill>
                  <a:schemeClr val="tx1"/>
                </a:solidFill>
                <a:cs typeface="Helvetica" panose="020B0604020202020204" pitchFamily="34" charset="0"/>
              </a:rPr>
              <a:t>and </a:t>
            </a:r>
            <a:r>
              <a:rPr lang="en-US" sz="1000" dirty="0" smtClean="0">
                <a:solidFill>
                  <a:schemeClr val="tx1"/>
                </a:solidFill>
                <a:cs typeface="Helvetica" panose="020B0604020202020204" pitchFamily="34" charset="0"/>
              </a:rPr>
              <a:t>Integration</a:t>
            </a:r>
            <a:r>
              <a:rPr lang="en-US" sz="1000" dirty="0">
                <a:solidFill>
                  <a:schemeClr val="tx1"/>
                </a:solidFill>
                <a:cs typeface="Helvetica" panose="020B0604020202020204" pitchFamily="34" charset="0"/>
              </a:rPr>
              <a:t>. International journal for equity in health, 13, 20. </a:t>
            </a:r>
            <a:r>
              <a:rPr lang="en-US" sz="1000" dirty="0" smtClean="0">
                <a:solidFill>
                  <a:schemeClr val="tx1"/>
                </a:solidFill>
                <a:cs typeface="Helvetica" panose="020B0604020202020204" pitchFamily="34" charset="0"/>
              </a:rPr>
              <a:t>doi:10.1186/1475-9276-13-20. </a:t>
            </a:r>
            <a:r>
              <a:rPr lang="en-US" sz="1000" dirty="0">
                <a:solidFill>
                  <a:schemeClr val="tx1"/>
                </a:solidFill>
                <a:cs typeface="Helvetica" panose="020B0604020202020204" pitchFamily="34" charset="0"/>
              </a:rPr>
              <a:t>Available at </a:t>
            </a:r>
            <a:r>
              <a:rPr lang="en-US" sz="1000" dirty="0">
                <a:solidFill>
                  <a:schemeClr val="tx1"/>
                </a:solidFill>
                <a:cs typeface="Helvetica" panose="020B0604020202020204" pitchFamily="34" charset="0"/>
                <a:hlinkClick r:id="rId5"/>
              </a:rPr>
              <a:t>https://www.ncbi.nlm.nih.gov/pmc/articles/PMC3941795/#</a:t>
            </a:r>
            <a:r>
              <a:rPr lang="en-US" sz="1000" dirty="0" smtClean="0">
                <a:solidFill>
                  <a:schemeClr val="tx1"/>
                </a:solidFill>
                <a:cs typeface="Helvetica" panose="020B0604020202020204" pitchFamily="34" charset="0"/>
                <a:hlinkClick r:id="rId5"/>
              </a:rPr>
              <a:t>B4</a:t>
            </a:r>
            <a:r>
              <a:rPr lang="en-US" sz="1000" dirty="0" smtClean="0">
                <a:solidFill>
                  <a:schemeClr val="tx1"/>
                </a:solidFill>
                <a:cs typeface="Helvetica" panose="020B0604020202020204" pitchFamily="34" charset="0"/>
              </a:rPr>
              <a:t> Retrieved August 28, 2018</a:t>
            </a:r>
          </a:p>
          <a:p>
            <a:pPr marL="342900" indent="-342900" algn="l">
              <a:spcBef>
                <a:spcPts val="1200"/>
              </a:spcBef>
              <a:spcAft>
                <a:spcPts val="600"/>
              </a:spcAft>
              <a:buClr>
                <a:srgbClr val="C00000"/>
              </a:buClr>
              <a:buFont typeface="+mj-lt"/>
              <a:buAutoNum type="arabicPeriod"/>
            </a:pPr>
            <a:r>
              <a:rPr lang="en-US" sz="1000" dirty="0">
                <a:solidFill>
                  <a:schemeClr val="tx1"/>
                </a:solidFill>
                <a:cs typeface="Helvetica" panose="020B0604020202020204" pitchFamily="34" charset="0"/>
              </a:rPr>
              <a:t>Onwujekwe O, Onoka C, Uzochukwu B, Okoli C, Obikeze E, Eze S. Is community-based health insurance an equitable strategy for paying for healthcare? Experiences from southeast Nigeria. Health Policy. 2009;92(1):96–102. doi: 10.1016/j.healthpol.2009.02.007. [PubMed] [CrossRef]</a:t>
            </a:r>
          </a:p>
          <a:p>
            <a:pPr marL="342900" indent="-342900" algn="l">
              <a:spcBef>
                <a:spcPts val="1200"/>
              </a:spcBef>
              <a:spcAft>
                <a:spcPts val="600"/>
              </a:spcAft>
              <a:buClr>
                <a:srgbClr val="C00000"/>
              </a:buClr>
              <a:buFont typeface="+mj-lt"/>
              <a:buAutoNum type="arabicPeriod"/>
            </a:pPr>
            <a:r>
              <a:rPr lang="en-US" sz="1000" dirty="0">
                <a:solidFill>
                  <a:schemeClr val="tx1"/>
                </a:solidFill>
                <a:cs typeface="Helvetica" panose="020B0604020202020204" pitchFamily="34" charset="0"/>
              </a:rPr>
              <a:t>Onwujekwe O, Onoka C, Uguru N, Tasie N, Uzochukwu B, Kirigia J, Petu A. Socio-economic and geographic differences in acceptability of community-based health insurance. Public Health. 2011;125(11):806–808. doi: 10.1016/j.puhe.2011.09.006. [PubMed] [CrossRef]</a:t>
            </a:r>
          </a:p>
          <a:p>
            <a:pPr marL="342900" indent="-342900" algn="l">
              <a:spcBef>
                <a:spcPts val="1200"/>
              </a:spcBef>
              <a:spcAft>
                <a:spcPts val="600"/>
              </a:spcAft>
              <a:buClr>
                <a:srgbClr val="C00000"/>
              </a:buClr>
              <a:buFont typeface="+mj-lt"/>
              <a:buAutoNum type="arabicPeriod"/>
            </a:pPr>
            <a:r>
              <a:rPr lang="en-US" sz="1000" dirty="0">
                <a:solidFill>
                  <a:schemeClr val="tx1"/>
                </a:solidFill>
                <a:cs typeface="Helvetica" panose="020B0604020202020204" pitchFamily="34" charset="0"/>
              </a:rPr>
              <a:t>Jütting J. Do community-based health insurance schemes improve poor people’s access to health care? Evidence from rural Senegal. World Dev. 2003;32:273–288.</a:t>
            </a:r>
          </a:p>
          <a:p>
            <a:pPr marL="342900" indent="-342900" algn="l">
              <a:spcBef>
                <a:spcPts val="1200"/>
              </a:spcBef>
              <a:spcAft>
                <a:spcPts val="600"/>
              </a:spcAft>
              <a:buClr>
                <a:srgbClr val="C00000"/>
              </a:buClr>
              <a:buFont typeface="+mj-lt"/>
              <a:buAutoNum type="arabicPeriod"/>
            </a:pPr>
            <a:r>
              <a:rPr lang="en-US" sz="1000" dirty="0">
                <a:solidFill>
                  <a:schemeClr val="tx1"/>
                </a:solidFill>
                <a:cs typeface="Helvetica" panose="020B0604020202020204" pitchFamily="34" charset="0"/>
              </a:rPr>
              <a:t>Smith KV, Sulzbach S. Community-based health insurance and access to maternal health services: evidence from three West African countries. Soc Sci Med. 2008;66(12):2460–2473. doi: 10.1016/j.socscimed.2008.01.044. [PubMed] [CrossRef]</a:t>
            </a:r>
            <a:endParaRPr lang="en-US" sz="1000" dirty="0" smtClean="0">
              <a:solidFill>
                <a:schemeClr val="tx1"/>
              </a:solidFill>
              <a:cs typeface="Helvetica" panose="020B0604020202020204" pitchFamily="34" charset="0"/>
            </a:endParaRPr>
          </a:p>
          <a:p>
            <a:pPr marL="342900" indent="-342900" algn="l">
              <a:spcBef>
                <a:spcPts val="1200"/>
              </a:spcBef>
              <a:spcAft>
                <a:spcPts val="600"/>
              </a:spcAft>
              <a:buClr>
                <a:srgbClr val="C00000"/>
              </a:buClr>
              <a:buFont typeface="+mj-lt"/>
              <a:buAutoNum type="arabicPeriod"/>
            </a:pPr>
            <a:endParaRPr lang="en-US" sz="1000" dirty="0" smtClean="0">
              <a:solidFill>
                <a:schemeClr val="tx1"/>
              </a:solidFill>
              <a:cs typeface="Helvetica" panose="020B0604020202020204" pitchFamily="34" charset="0"/>
            </a:endParaRPr>
          </a:p>
          <a:p>
            <a:pPr>
              <a:buClr>
                <a:srgbClr val="C00000"/>
              </a:buClr>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99132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483768" y="1971586"/>
            <a:ext cx="4374232" cy="369332"/>
          </a:xfrm>
          <a:prstGeom prst="rect">
            <a:avLst/>
          </a:prstGeom>
        </p:spPr>
        <p:txBody>
          <a:bodyPr wrap="square">
            <a:spAutoFit/>
          </a:bodyPr>
          <a:lstStyle/>
          <a:p>
            <a:r>
              <a:rPr lang="en-US" dirty="0" smtClean="0">
                <a:solidFill>
                  <a:schemeClr val="bg1"/>
                </a:solidFill>
                <a:latin typeface="Times New Roman" panose="02020603050405020304" pitchFamily="18" charset="0"/>
                <a:ea typeface="Calibri" panose="020F0502020204030204" pitchFamily="34" charset="0"/>
              </a:rPr>
              <a:t>THANK YOU FOR YOUR ATTENTION</a:t>
            </a:r>
            <a:endParaRPr lang="en-US" dirty="0">
              <a:solidFill>
                <a:schemeClr val="bg1"/>
              </a:solidFill>
            </a:endParaRPr>
          </a:p>
        </p:txBody>
      </p:sp>
    </p:spTree>
    <p:extLst>
      <p:ext uri="{BB962C8B-B14F-4D97-AF65-F5344CB8AC3E}">
        <p14:creationId xmlns:p14="http://schemas.microsoft.com/office/powerpoint/2010/main" val="343507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817195" cy="5325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u="sng" dirty="0" smtClean="0">
                <a:solidFill>
                  <a:schemeClr val="bg1"/>
                </a:solidFill>
                <a:cs typeface="Helvetica" panose="020B0604020202020204" pitchFamily="34" charset="0"/>
              </a:rPr>
              <a:t>CONTENT OF PRESENTATION</a:t>
            </a:r>
            <a:endParaRPr lang="en-US" sz="2800" b="1" u="sng" dirty="0">
              <a:solidFill>
                <a:schemeClr val="bg1"/>
              </a:solidFill>
              <a:cs typeface="Helvetica" panose="020B0604020202020204" pitchFamily="34" charset="0"/>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419100" y="1275606"/>
            <a:ext cx="8305800" cy="3168352"/>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285750" indent="-285750" algn="l">
              <a:spcBef>
                <a:spcPts val="1200"/>
              </a:spcBef>
              <a:spcAft>
                <a:spcPts val="600"/>
              </a:spcAft>
              <a:buClr>
                <a:srgbClr val="C00000"/>
              </a:buClr>
              <a:buFont typeface="Arial" panose="020B0604020202020204" pitchFamily="34" charset="0"/>
              <a:buChar char="•"/>
            </a:pPr>
            <a:r>
              <a:rPr lang="en-GB" sz="1800" b="1" dirty="0" smtClean="0">
                <a:solidFill>
                  <a:srgbClr val="C00000"/>
                </a:solidFill>
                <a:cs typeface="Helvetica" panose="020B0604020202020204" pitchFamily="34" charset="0"/>
              </a:rPr>
              <a:t>Background</a:t>
            </a:r>
          </a:p>
          <a:p>
            <a:pPr marL="285750" indent="-285750" algn="l">
              <a:spcBef>
                <a:spcPts val="1200"/>
              </a:spcBef>
              <a:spcAft>
                <a:spcPts val="600"/>
              </a:spcAft>
              <a:buClr>
                <a:srgbClr val="C00000"/>
              </a:buClr>
              <a:buFont typeface="Arial" panose="020B0604020202020204" pitchFamily="34" charset="0"/>
              <a:buChar char="•"/>
            </a:pPr>
            <a:r>
              <a:rPr lang="en-GB" sz="1800" b="1" dirty="0" smtClean="0">
                <a:solidFill>
                  <a:srgbClr val="C00000"/>
                </a:solidFill>
                <a:cs typeface="Helvetica" panose="020B0604020202020204" pitchFamily="34" charset="0"/>
              </a:rPr>
              <a:t>Problem Statement</a:t>
            </a:r>
          </a:p>
          <a:p>
            <a:pPr marL="285750" indent="-285750" algn="l">
              <a:spcBef>
                <a:spcPts val="1200"/>
              </a:spcBef>
              <a:spcAft>
                <a:spcPts val="600"/>
              </a:spcAft>
              <a:buClr>
                <a:srgbClr val="C00000"/>
              </a:buClr>
              <a:buFont typeface="Arial" panose="020B0604020202020204" pitchFamily="34" charset="0"/>
              <a:buChar char="•"/>
            </a:pPr>
            <a:r>
              <a:rPr lang="en-GB" sz="1800" b="1" dirty="0" smtClean="0">
                <a:solidFill>
                  <a:srgbClr val="C00000"/>
                </a:solidFill>
                <a:cs typeface="Helvetica" panose="020B0604020202020204" pitchFamily="34" charset="0"/>
              </a:rPr>
              <a:t>Research Objective </a:t>
            </a:r>
          </a:p>
          <a:p>
            <a:pPr marL="285750" indent="-285750" algn="l">
              <a:spcBef>
                <a:spcPts val="1200"/>
              </a:spcBef>
              <a:spcAft>
                <a:spcPts val="600"/>
              </a:spcAft>
              <a:buClr>
                <a:srgbClr val="C00000"/>
              </a:buClr>
              <a:buFont typeface="Arial" panose="020B0604020202020204" pitchFamily="34" charset="0"/>
              <a:buChar char="•"/>
            </a:pPr>
            <a:r>
              <a:rPr lang="en-GB" sz="1800" b="1" dirty="0" smtClean="0">
                <a:solidFill>
                  <a:srgbClr val="C00000"/>
                </a:solidFill>
                <a:cs typeface="Helvetica" panose="020B0604020202020204" pitchFamily="34" charset="0"/>
              </a:rPr>
              <a:t>Theoretical Construct</a:t>
            </a:r>
          </a:p>
          <a:p>
            <a:pPr marL="285750" indent="-285750" algn="l">
              <a:spcBef>
                <a:spcPts val="1200"/>
              </a:spcBef>
              <a:spcAft>
                <a:spcPts val="600"/>
              </a:spcAft>
              <a:buClr>
                <a:srgbClr val="C00000"/>
              </a:buClr>
              <a:buFont typeface="Arial" panose="020B0604020202020204" pitchFamily="34" charset="0"/>
              <a:buChar char="•"/>
            </a:pPr>
            <a:r>
              <a:rPr lang="en-GB" sz="1800" b="1" dirty="0" smtClean="0">
                <a:solidFill>
                  <a:srgbClr val="C00000"/>
                </a:solidFill>
                <a:cs typeface="Helvetica" panose="020B0604020202020204" pitchFamily="34" charset="0"/>
              </a:rPr>
              <a:t>Methods</a:t>
            </a:r>
          </a:p>
          <a:p>
            <a:pPr marL="285750" indent="-285750" algn="l">
              <a:spcBef>
                <a:spcPts val="1200"/>
              </a:spcBef>
              <a:spcAft>
                <a:spcPts val="600"/>
              </a:spcAft>
              <a:buClr>
                <a:srgbClr val="C00000"/>
              </a:buClr>
              <a:buFont typeface="Arial" panose="020B0604020202020204" pitchFamily="34" charset="0"/>
              <a:buChar char="•"/>
            </a:pPr>
            <a:r>
              <a:rPr lang="en-GB" sz="1800" b="1" dirty="0" smtClean="0">
                <a:solidFill>
                  <a:srgbClr val="C00000"/>
                </a:solidFill>
                <a:cs typeface="Helvetica" panose="020B0604020202020204" pitchFamily="34" charset="0"/>
              </a:rPr>
              <a:t>Findings</a:t>
            </a:r>
            <a:endParaRPr lang="en-GB" sz="1800" b="1" dirty="0" smtClean="0">
              <a:solidFill>
                <a:srgbClr val="C00000"/>
              </a:solidFill>
              <a:cs typeface="Helvetica" panose="020B0604020202020204" pitchFamily="34" charset="0"/>
            </a:endParaRPr>
          </a:p>
          <a:p>
            <a:pPr marL="285750" indent="-285750" algn="l">
              <a:spcBef>
                <a:spcPts val="1200"/>
              </a:spcBef>
              <a:spcAft>
                <a:spcPts val="600"/>
              </a:spcAft>
              <a:buClr>
                <a:srgbClr val="C00000"/>
              </a:buClr>
              <a:buFont typeface="Arial" panose="020B0604020202020204" pitchFamily="34" charset="0"/>
              <a:buChar char="•"/>
            </a:pPr>
            <a:r>
              <a:rPr lang="en-GB" sz="1800" b="1" dirty="0" smtClean="0">
                <a:solidFill>
                  <a:srgbClr val="C00000"/>
                </a:solidFill>
                <a:cs typeface="Helvetica" panose="020B0604020202020204" pitchFamily="34" charset="0"/>
              </a:rPr>
              <a:t>Conclusions</a:t>
            </a:r>
          </a:p>
          <a:p>
            <a:pPr marL="285750" indent="-285750" algn="l">
              <a:spcBef>
                <a:spcPts val="1200"/>
              </a:spcBef>
              <a:spcAft>
                <a:spcPts val="600"/>
              </a:spcAft>
              <a:buClr>
                <a:srgbClr val="C00000"/>
              </a:buClr>
              <a:buFont typeface="Arial" panose="020B0604020202020204" pitchFamily="34" charset="0"/>
              <a:buChar char="•"/>
            </a:pPr>
            <a:r>
              <a:rPr lang="en-GB" sz="1800" b="1" dirty="0" smtClean="0">
                <a:solidFill>
                  <a:srgbClr val="C00000"/>
                </a:solidFill>
                <a:cs typeface="Helvetica" panose="020B0604020202020204" pitchFamily="34" charset="0"/>
              </a:rPr>
              <a:t>Recomendations</a:t>
            </a:r>
            <a:endParaRPr lang="en-US" sz="1800" b="1" dirty="0" smtClean="0">
              <a:solidFill>
                <a:srgbClr val="C00000"/>
              </a:solidFill>
              <a:cs typeface="Helvetica" panose="020B0604020202020204" pitchFamily="34" charset="0"/>
            </a:endParaRPr>
          </a:p>
          <a:p>
            <a:pPr>
              <a:buClr>
                <a:srgbClr val="C00000"/>
              </a:buClr>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6332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984776" cy="53253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solidFill>
                  <a:schemeClr val="bg2"/>
                </a:solidFill>
              </a:rPr>
              <a:t>SOCIO </a:t>
            </a:r>
            <a:r>
              <a:rPr lang="en-US" sz="2800" dirty="0">
                <a:solidFill>
                  <a:schemeClr val="bg2"/>
                </a:solidFill>
              </a:rPr>
              <a:t>CULTURAL BELIEFS AND THE DEMAND FOR AND UPTAKE OF COMMUNITY BASED SOCIAL HEALTH INSURANCE IN </a:t>
            </a:r>
            <a:r>
              <a:rPr lang="en-US" sz="2800" dirty="0" smtClean="0">
                <a:solidFill>
                  <a:schemeClr val="bg2"/>
                </a:solidFill>
              </a:rPr>
              <a:t>NIGERIA; </a:t>
            </a:r>
            <a:r>
              <a:rPr lang="en-US" sz="2800" dirty="0">
                <a:solidFill>
                  <a:schemeClr val="bg2"/>
                </a:solidFill>
              </a:rPr>
              <a:t>A CASE STUDY OF ONDO RESIDENTS</a:t>
            </a:r>
          </a:p>
          <a:p>
            <a:endParaRPr lang="en-US" sz="2800" b="1" u="sng" dirty="0">
              <a:solidFill>
                <a:schemeClr val="bg1"/>
              </a:solidFill>
              <a:cs typeface="Helvetica" panose="020B0604020202020204" pitchFamily="34" charset="0"/>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0" y="1059582"/>
            <a:ext cx="9036496" cy="3528392"/>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buClr>
                <a:srgbClr val="C00000"/>
              </a:buClr>
            </a:pPr>
            <a:r>
              <a:rPr lang="en-GB" sz="5600" dirty="0" smtClean="0">
                <a:solidFill>
                  <a:srgbClr val="FF0000"/>
                </a:solidFill>
              </a:rPr>
              <a:t>BACKGROUND</a:t>
            </a:r>
          </a:p>
          <a:p>
            <a:pPr algn="l">
              <a:spcBef>
                <a:spcPts val="0"/>
              </a:spcBef>
              <a:buClr>
                <a:srgbClr val="C00000"/>
              </a:buClr>
            </a:pPr>
            <a:endParaRPr lang="en-GB" sz="5600" dirty="0" smtClean="0">
              <a:solidFill>
                <a:srgbClr val="FF0000"/>
              </a:solidFill>
            </a:endParaRPr>
          </a:p>
          <a:p>
            <a:pPr marL="177800" indent="-177800" algn="just">
              <a:spcBef>
                <a:spcPts val="0"/>
              </a:spcBef>
              <a:buClr>
                <a:srgbClr val="C00000"/>
              </a:buClr>
              <a:buFont typeface="Arial" panose="020B0604020202020204" pitchFamily="34" charset="0"/>
              <a:buChar char="•"/>
            </a:pPr>
            <a:r>
              <a:rPr lang="en-US" sz="5600" b="1" dirty="0" smtClean="0">
                <a:solidFill>
                  <a:schemeClr val="tx1"/>
                </a:solidFill>
              </a:rPr>
              <a:t>In </a:t>
            </a:r>
            <a:r>
              <a:rPr lang="en-US" sz="5600" b="1" dirty="0">
                <a:solidFill>
                  <a:schemeClr val="tx1"/>
                </a:solidFill>
              </a:rPr>
              <a:t>recent times, global health </a:t>
            </a:r>
            <a:r>
              <a:rPr lang="en-US" sz="5600" b="1" dirty="0" smtClean="0">
                <a:solidFill>
                  <a:schemeClr val="tx1"/>
                </a:solidFill>
              </a:rPr>
              <a:t>and development efforts have been geared </a:t>
            </a:r>
            <a:r>
              <a:rPr lang="en-US" sz="5600" b="1" dirty="0">
                <a:solidFill>
                  <a:schemeClr val="tx1"/>
                </a:solidFill>
              </a:rPr>
              <a:t>towards achieving Universal Health Coverage (UHC) </a:t>
            </a:r>
            <a:r>
              <a:rPr lang="en-US" sz="5600" b="1" dirty="0" smtClean="0">
                <a:solidFill>
                  <a:schemeClr val="tx1"/>
                </a:solidFill>
              </a:rPr>
              <a:t>with emphasis on coverage for the disadvantaged in the society. </a:t>
            </a:r>
            <a:endParaRPr lang="en-US" sz="5600" b="1" dirty="0" smtClean="0">
              <a:solidFill>
                <a:schemeClr val="tx1"/>
              </a:solidFill>
            </a:endParaRPr>
          </a:p>
          <a:p>
            <a:pPr marL="177800" indent="-177800" algn="just">
              <a:spcBef>
                <a:spcPts val="0"/>
              </a:spcBef>
              <a:buClr>
                <a:srgbClr val="C00000"/>
              </a:buClr>
              <a:buFont typeface="Arial" panose="020B0604020202020204" pitchFamily="34" charset="0"/>
              <a:buChar char="•"/>
            </a:pPr>
            <a:endParaRPr lang="en-US" sz="5600" b="1" dirty="0">
              <a:solidFill>
                <a:schemeClr val="tx1"/>
              </a:solidFill>
            </a:endParaRPr>
          </a:p>
          <a:p>
            <a:pPr marL="177800" indent="-177800" algn="just">
              <a:spcBef>
                <a:spcPts val="0"/>
              </a:spcBef>
              <a:buClr>
                <a:srgbClr val="C00000"/>
              </a:buClr>
              <a:buFont typeface="Arial" panose="020B0604020202020204" pitchFamily="34" charset="0"/>
              <a:buChar char="•"/>
            </a:pPr>
            <a:r>
              <a:rPr lang="en-US" sz="5600" b="1" dirty="0" smtClean="0">
                <a:solidFill>
                  <a:schemeClr val="tx1"/>
                </a:solidFill>
              </a:rPr>
              <a:t>The</a:t>
            </a:r>
            <a:r>
              <a:rPr lang="en-US" sz="5600" b="1" dirty="0">
                <a:solidFill>
                  <a:schemeClr val="tx1"/>
                </a:solidFill>
              </a:rPr>
              <a:t> 2018 Revision of World Urbanization Prospects </a:t>
            </a:r>
            <a:r>
              <a:rPr lang="en-US" sz="5600" b="1" dirty="0" smtClean="0">
                <a:solidFill>
                  <a:schemeClr val="tx1"/>
                </a:solidFill>
              </a:rPr>
              <a:t>of </a:t>
            </a:r>
            <a:r>
              <a:rPr lang="en-US" sz="5600" b="1" dirty="0">
                <a:solidFill>
                  <a:schemeClr val="tx1"/>
                </a:solidFill>
              </a:rPr>
              <a:t>the UN Department of Economic and Social Affairs (UN DESA</a:t>
            </a:r>
            <a:r>
              <a:rPr lang="en-US" sz="5600" b="1" dirty="0" smtClean="0">
                <a:solidFill>
                  <a:schemeClr val="tx1"/>
                </a:solidFill>
              </a:rPr>
              <a:t>) has listed Nigeria as one of the three countries which will account for 35% of the projected growth in the world’s  urban population growth between 2018 and 2050  with additional 189 million to Nigeria’s current urban  population [1].</a:t>
            </a:r>
          </a:p>
          <a:p>
            <a:pPr algn="just">
              <a:spcBef>
                <a:spcPts val="1200"/>
              </a:spcBef>
              <a:spcAft>
                <a:spcPts val="600"/>
              </a:spcAft>
              <a:buClr>
                <a:srgbClr val="C00000"/>
              </a:buClr>
            </a:pPr>
            <a:endParaRPr lang="en-US" sz="5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0860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984776" cy="53253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solidFill>
                  <a:schemeClr val="bg2"/>
                </a:solidFill>
              </a:rPr>
              <a:t>SOCIO </a:t>
            </a:r>
            <a:r>
              <a:rPr lang="en-US" sz="2800" dirty="0">
                <a:solidFill>
                  <a:schemeClr val="bg2"/>
                </a:solidFill>
              </a:rPr>
              <a:t>CULTURAL BELIEFS AND THE DEMAND FOR AND UPTAKE OF COMMUNITY BASED SOCIAL HEALTH INSURANCE IN </a:t>
            </a:r>
            <a:r>
              <a:rPr lang="en-US" sz="2800" dirty="0" smtClean="0">
                <a:solidFill>
                  <a:schemeClr val="bg2"/>
                </a:solidFill>
              </a:rPr>
              <a:t>NIGERIA; </a:t>
            </a:r>
            <a:r>
              <a:rPr lang="en-US" sz="2800" dirty="0">
                <a:solidFill>
                  <a:schemeClr val="bg2"/>
                </a:solidFill>
              </a:rPr>
              <a:t>A CASE STUDY OF ONDO RESIDENTS</a:t>
            </a:r>
          </a:p>
          <a:p>
            <a:endParaRPr lang="en-US" sz="2800" b="1" u="sng" dirty="0">
              <a:solidFill>
                <a:schemeClr val="bg1"/>
              </a:solidFill>
              <a:cs typeface="Helvetica" panose="020B0604020202020204" pitchFamily="34" charset="0"/>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0" y="1059582"/>
            <a:ext cx="9036496" cy="3528392"/>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buClr>
                <a:srgbClr val="C00000"/>
              </a:buClr>
            </a:pPr>
            <a:r>
              <a:rPr lang="en-GB" sz="5600" dirty="0" smtClean="0">
                <a:solidFill>
                  <a:srgbClr val="FF0000"/>
                </a:solidFill>
              </a:rPr>
              <a:t>BACKGROUND CONT’D</a:t>
            </a:r>
          </a:p>
          <a:p>
            <a:pPr algn="l">
              <a:spcBef>
                <a:spcPts val="0"/>
              </a:spcBef>
              <a:buClr>
                <a:srgbClr val="C00000"/>
              </a:buClr>
            </a:pPr>
            <a:endParaRPr lang="en-GB" sz="5600" b="1" dirty="0">
              <a:solidFill>
                <a:srgbClr val="FF0000"/>
              </a:solidFill>
            </a:endParaRPr>
          </a:p>
          <a:p>
            <a:pPr marL="685800" indent="-685800" algn="just">
              <a:spcBef>
                <a:spcPts val="0"/>
              </a:spcBef>
              <a:buClr>
                <a:srgbClr val="C00000"/>
              </a:buClr>
              <a:buFont typeface="Arial" panose="020B0604020202020204" pitchFamily="34" charset="0"/>
              <a:buChar char="•"/>
            </a:pPr>
            <a:r>
              <a:rPr lang="en-US" sz="4300" b="1" dirty="0" smtClean="0">
                <a:solidFill>
                  <a:schemeClr val="tx1"/>
                </a:solidFill>
              </a:rPr>
              <a:t>This </a:t>
            </a:r>
            <a:r>
              <a:rPr lang="en-US" sz="4300" b="1" dirty="0">
                <a:solidFill>
                  <a:schemeClr val="tx1"/>
                </a:solidFill>
              </a:rPr>
              <a:t>suggests that the wide Urban-Rural divide is a major reason rural areas develop slowly and </a:t>
            </a:r>
            <a:r>
              <a:rPr lang="en-US" sz="4300" b="1" dirty="0" smtClean="0">
                <a:solidFill>
                  <a:schemeClr val="tx1"/>
                </a:solidFill>
              </a:rPr>
              <a:t>lack </a:t>
            </a:r>
            <a:r>
              <a:rPr lang="en-US" sz="4300" b="1" dirty="0">
                <a:solidFill>
                  <a:schemeClr val="tx1"/>
                </a:solidFill>
              </a:rPr>
              <a:t>basic amenities that ensure Universal Health </a:t>
            </a:r>
            <a:r>
              <a:rPr lang="en-US" sz="4300" b="1" dirty="0" smtClean="0">
                <a:solidFill>
                  <a:schemeClr val="tx1"/>
                </a:solidFill>
              </a:rPr>
              <a:t>Coverage (UHC). </a:t>
            </a:r>
          </a:p>
          <a:p>
            <a:pPr algn="just">
              <a:spcBef>
                <a:spcPts val="0"/>
              </a:spcBef>
              <a:buClr>
                <a:srgbClr val="C00000"/>
              </a:buClr>
            </a:pPr>
            <a:endParaRPr lang="en-US" sz="4300" b="1" dirty="0" smtClean="0">
              <a:solidFill>
                <a:schemeClr val="tx1"/>
              </a:solidFill>
            </a:endParaRPr>
          </a:p>
          <a:p>
            <a:pPr marL="685800" indent="-685800" algn="just">
              <a:spcBef>
                <a:spcPts val="0"/>
              </a:spcBef>
              <a:buClr>
                <a:srgbClr val="C00000"/>
              </a:buClr>
              <a:buFont typeface="Arial" panose="020B0604020202020204" pitchFamily="34" charset="0"/>
              <a:buChar char="•"/>
            </a:pPr>
            <a:endParaRPr lang="en-US" sz="4300" b="1" dirty="0">
              <a:solidFill>
                <a:schemeClr val="tx1"/>
              </a:solidFill>
            </a:endParaRPr>
          </a:p>
          <a:p>
            <a:pPr marL="685800" indent="-685800" algn="just">
              <a:spcBef>
                <a:spcPts val="0"/>
              </a:spcBef>
              <a:buClr>
                <a:srgbClr val="C00000"/>
              </a:buClr>
              <a:buFont typeface="Arial" panose="020B0604020202020204" pitchFamily="34" charset="0"/>
              <a:buChar char="•"/>
            </a:pPr>
            <a:r>
              <a:rPr lang="en-US" sz="4300" b="1" dirty="0" smtClean="0">
                <a:solidFill>
                  <a:schemeClr val="tx1"/>
                </a:solidFill>
              </a:rPr>
              <a:t>This unmet health needs in rural  and underserved areas lay emphasis on the need to equal access to quality healthcare for  the informal sector and people at the grassroots.   </a:t>
            </a:r>
          </a:p>
          <a:p>
            <a:pPr marL="685800" indent="-685800" algn="just">
              <a:spcBef>
                <a:spcPts val="0"/>
              </a:spcBef>
              <a:buClr>
                <a:srgbClr val="C00000"/>
              </a:buClr>
              <a:buFont typeface="Arial" panose="020B0604020202020204" pitchFamily="34" charset="0"/>
              <a:buChar char="•"/>
            </a:pPr>
            <a:endParaRPr lang="en-US" sz="4300" b="1" dirty="0" smtClean="0">
              <a:solidFill>
                <a:schemeClr val="tx1"/>
              </a:solidFill>
            </a:endParaRPr>
          </a:p>
          <a:p>
            <a:pPr marL="685800" indent="-685800" algn="just">
              <a:spcBef>
                <a:spcPts val="0"/>
              </a:spcBef>
              <a:buClr>
                <a:srgbClr val="C00000"/>
              </a:buClr>
              <a:buFont typeface="Arial" panose="020B0604020202020204" pitchFamily="34" charset="0"/>
              <a:buChar char="•"/>
            </a:pPr>
            <a:endParaRPr lang="en-US" sz="4300" b="1" dirty="0">
              <a:solidFill>
                <a:schemeClr val="tx1"/>
              </a:solidFill>
            </a:endParaRPr>
          </a:p>
          <a:p>
            <a:pPr marL="685800" indent="-685800" algn="just">
              <a:spcBef>
                <a:spcPts val="0"/>
              </a:spcBef>
              <a:buClr>
                <a:srgbClr val="C00000"/>
              </a:buClr>
              <a:buFont typeface="Arial" panose="020B0604020202020204" pitchFamily="34" charset="0"/>
              <a:buChar char="•"/>
            </a:pPr>
            <a:r>
              <a:rPr lang="en-US" sz="4300" b="1" dirty="0" smtClean="0">
                <a:solidFill>
                  <a:schemeClr val="tx1"/>
                </a:solidFill>
              </a:rPr>
              <a:t>In </a:t>
            </a:r>
            <a:r>
              <a:rPr lang="en-US" sz="4300" b="1" dirty="0">
                <a:solidFill>
                  <a:schemeClr val="tx1"/>
                </a:solidFill>
              </a:rPr>
              <a:t>line with these, Community Based Social Health Insurance Programs (CBSHIP) </a:t>
            </a:r>
            <a:r>
              <a:rPr lang="en-US" sz="4300" b="1" dirty="0" smtClean="0">
                <a:solidFill>
                  <a:schemeClr val="tx1"/>
                </a:solidFill>
              </a:rPr>
              <a:t>is  </a:t>
            </a:r>
            <a:r>
              <a:rPr lang="en-US" sz="4300" b="1" dirty="0">
                <a:solidFill>
                  <a:schemeClr val="tx1"/>
                </a:solidFill>
              </a:rPr>
              <a:t>technically </a:t>
            </a:r>
            <a:r>
              <a:rPr lang="en-US" sz="4300" b="1" dirty="0" smtClean="0">
                <a:solidFill>
                  <a:schemeClr val="tx1"/>
                </a:solidFill>
              </a:rPr>
              <a:t>facilitated </a:t>
            </a:r>
            <a:r>
              <a:rPr lang="en-US" sz="4300" b="1" dirty="0">
                <a:solidFill>
                  <a:schemeClr val="tx1"/>
                </a:solidFill>
              </a:rPr>
              <a:t>in Nigerian communities as a means to </a:t>
            </a:r>
            <a:r>
              <a:rPr lang="en-US" sz="4300" b="1" dirty="0" smtClean="0">
                <a:solidFill>
                  <a:schemeClr val="tx1"/>
                </a:solidFill>
              </a:rPr>
              <a:t>achieve Target </a:t>
            </a:r>
            <a:r>
              <a:rPr lang="en-US" sz="4300" b="1" dirty="0">
                <a:solidFill>
                  <a:schemeClr val="tx1"/>
                </a:solidFill>
              </a:rPr>
              <a:t>3.8 of SDG 3 which is to achieve universal health coverage, including financial risk protection, access to quality essential health-care services and access to safe, effective, quality and affordable essential medicines and vaccines for all.</a:t>
            </a:r>
          </a:p>
        </p:txBody>
      </p:sp>
    </p:spTree>
    <p:extLst>
      <p:ext uri="{BB962C8B-B14F-4D97-AF65-F5344CB8AC3E}">
        <p14:creationId xmlns:p14="http://schemas.microsoft.com/office/powerpoint/2010/main" val="157331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763688" y="483518"/>
            <a:ext cx="6984776" cy="53253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solidFill>
                  <a:schemeClr val="bg2"/>
                </a:solidFill>
              </a:rPr>
              <a:t>SOCIO </a:t>
            </a:r>
            <a:r>
              <a:rPr lang="en-US" sz="2800" dirty="0">
                <a:solidFill>
                  <a:schemeClr val="bg2"/>
                </a:solidFill>
              </a:rPr>
              <a:t>CULTURAL BELIEFS AND THE DEMAND FOR AND UPTAKE OF COMMUNITY BASED SOCIAL HEALTH INSURANCE IN </a:t>
            </a:r>
            <a:r>
              <a:rPr lang="en-US" sz="2800" dirty="0" smtClean="0">
                <a:solidFill>
                  <a:schemeClr val="bg2"/>
                </a:solidFill>
              </a:rPr>
              <a:t>NIGERIA; </a:t>
            </a:r>
            <a:r>
              <a:rPr lang="en-US" sz="2800" dirty="0">
                <a:solidFill>
                  <a:schemeClr val="bg2"/>
                </a:solidFill>
              </a:rPr>
              <a:t>A CASE STUDY OF ONDO RESIDENTS</a:t>
            </a:r>
          </a:p>
          <a:p>
            <a:endParaRPr lang="en-US" sz="2800" b="1" u="sng" dirty="0">
              <a:solidFill>
                <a:schemeClr val="bg1"/>
              </a:solidFill>
              <a:cs typeface="Helvetica" panose="020B0604020202020204" pitchFamily="34" charset="0"/>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0" y="1059582"/>
            <a:ext cx="9036496" cy="3528392"/>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buClr>
                <a:srgbClr val="C00000"/>
              </a:buClr>
            </a:pPr>
            <a:r>
              <a:rPr lang="en-GB" sz="5600" dirty="0" smtClean="0">
                <a:solidFill>
                  <a:srgbClr val="FF0000"/>
                </a:solidFill>
              </a:rPr>
              <a:t>BACKGROUND CONT’D</a:t>
            </a:r>
          </a:p>
          <a:p>
            <a:pPr algn="l">
              <a:spcBef>
                <a:spcPts val="0"/>
              </a:spcBef>
              <a:buClr>
                <a:srgbClr val="C00000"/>
              </a:buClr>
            </a:pPr>
            <a:endParaRPr lang="en-GB" sz="5600" dirty="0">
              <a:solidFill>
                <a:srgbClr val="FF0000"/>
              </a:solidFill>
            </a:endParaRPr>
          </a:p>
          <a:p>
            <a:pPr marL="685800" indent="-685800" algn="just">
              <a:spcBef>
                <a:spcPts val="0"/>
              </a:spcBef>
              <a:buClr>
                <a:srgbClr val="C00000"/>
              </a:buClr>
              <a:buFont typeface="Arial" panose="020B0604020202020204" pitchFamily="34" charset="0"/>
              <a:buChar char="•"/>
            </a:pPr>
            <a:r>
              <a:rPr lang="en-US" sz="5600" b="1" dirty="0" smtClean="0">
                <a:solidFill>
                  <a:schemeClr val="tx1"/>
                </a:solidFill>
              </a:rPr>
              <a:t>Ondo is a town located in Ondo </a:t>
            </a:r>
            <a:r>
              <a:rPr lang="en-US" sz="5600" b="1" dirty="0">
                <a:solidFill>
                  <a:schemeClr val="tx1"/>
                </a:solidFill>
              </a:rPr>
              <a:t>S</a:t>
            </a:r>
            <a:r>
              <a:rPr lang="en-US" sz="5600" b="1" dirty="0" smtClean="0">
                <a:solidFill>
                  <a:schemeClr val="tx1"/>
                </a:solidFill>
              </a:rPr>
              <a:t>tate, Nigeria . The state is </a:t>
            </a:r>
            <a:r>
              <a:rPr lang="en-US" sz="5600" b="1" dirty="0">
                <a:solidFill>
                  <a:schemeClr val="tx1"/>
                </a:solidFill>
              </a:rPr>
              <a:t>made up of 18 Local Government Areas (LGA) with </a:t>
            </a:r>
            <a:r>
              <a:rPr lang="en-US" sz="5600" b="1" dirty="0" smtClean="0">
                <a:solidFill>
                  <a:schemeClr val="tx1"/>
                </a:solidFill>
              </a:rPr>
              <a:t>a population of  over 5,029,786 [</a:t>
            </a:r>
            <a:r>
              <a:rPr lang="en-US" sz="5600" b="1" dirty="0">
                <a:solidFill>
                  <a:schemeClr val="tx1"/>
                </a:solidFill>
              </a:rPr>
              <a:t>1] </a:t>
            </a:r>
            <a:r>
              <a:rPr lang="en-US" sz="5600" b="1" dirty="0" smtClean="0">
                <a:solidFill>
                  <a:schemeClr val="tx1"/>
                </a:solidFill>
              </a:rPr>
              <a:t>. Available </a:t>
            </a:r>
            <a:r>
              <a:rPr lang="en-US" sz="5600" b="1" dirty="0">
                <a:solidFill>
                  <a:schemeClr val="tx1"/>
                </a:solidFill>
              </a:rPr>
              <a:t>statistics indicate that the budgetary allocation for health in Ondo State was about 4.8% of the state’s annual budget in 2017. This is far lower than the WHO recommended 15</a:t>
            </a:r>
            <a:r>
              <a:rPr lang="en-US" sz="5600" b="1" dirty="0" smtClean="0">
                <a:solidFill>
                  <a:schemeClr val="tx1"/>
                </a:solidFill>
              </a:rPr>
              <a:t>%. Barely 2% of Nigeria’s population  are covered by the National Health Insurance conference [2]. </a:t>
            </a:r>
          </a:p>
          <a:p>
            <a:pPr marL="685800" indent="-685800" algn="just">
              <a:spcBef>
                <a:spcPts val="0"/>
              </a:spcBef>
              <a:buClr>
                <a:srgbClr val="C00000"/>
              </a:buClr>
              <a:buFont typeface="Arial" panose="020B0604020202020204" pitchFamily="34" charset="0"/>
              <a:buChar char="•"/>
            </a:pPr>
            <a:endParaRPr lang="en-US" sz="5600" b="1" dirty="0">
              <a:solidFill>
                <a:schemeClr val="tx1"/>
              </a:solidFill>
            </a:endParaRPr>
          </a:p>
          <a:p>
            <a:pPr marL="685800" indent="-685800" algn="just">
              <a:spcBef>
                <a:spcPts val="0"/>
              </a:spcBef>
              <a:buClr>
                <a:srgbClr val="C00000"/>
              </a:buClr>
              <a:buFont typeface="Arial" panose="020B0604020202020204" pitchFamily="34" charset="0"/>
              <a:buChar char="•"/>
            </a:pPr>
            <a:r>
              <a:rPr lang="en-US" sz="5600" b="1" dirty="0" smtClean="0">
                <a:solidFill>
                  <a:schemeClr val="tx1"/>
                </a:solidFill>
              </a:rPr>
              <a:t>Through </a:t>
            </a:r>
            <a:r>
              <a:rPr lang="en-US" sz="5600" b="1" dirty="0">
                <a:solidFill>
                  <a:schemeClr val="tx1"/>
                </a:solidFill>
              </a:rPr>
              <a:t>the ages, social organization has been rooted in the ability of community members to form common experiences based on their culture and belief systems. Thus, predominant socio-cultural belief in communities  individuals guide the demand and uptake of CBSHIP. </a:t>
            </a:r>
            <a:endParaRPr lang="en-US" sz="5600" b="1" dirty="0" smtClean="0">
              <a:solidFill>
                <a:schemeClr val="tx1"/>
              </a:solidFill>
            </a:endParaRPr>
          </a:p>
          <a:p>
            <a:pPr marL="685800" indent="-685800" algn="just">
              <a:spcBef>
                <a:spcPts val="0"/>
              </a:spcBef>
              <a:buClr>
                <a:srgbClr val="C00000"/>
              </a:buClr>
              <a:buFont typeface="Arial" panose="020B0604020202020204" pitchFamily="34" charset="0"/>
              <a:buChar char="•"/>
            </a:pPr>
            <a:endParaRPr lang="en-US" sz="5600" b="1" dirty="0">
              <a:solidFill>
                <a:schemeClr val="tx1"/>
              </a:solidFill>
            </a:endParaRPr>
          </a:p>
          <a:p>
            <a:pPr marL="685800" indent="-685800" algn="just">
              <a:spcBef>
                <a:spcPts val="0"/>
              </a:spcBef>
              <a:buClr>
                <a:srgbClr val="C00000"/>
              </a:buClr>
              <a:buFont typeface="Arial" panose="020B0604020202020204" pitchFamily="34" charset="0"/>
              <a:buChar char="•"/>
            </a:pPr>
            <a:r>
              <a:rPr lang="en-US" sz="5600" b="1" dirty="0" smtClean="0">
                <a:solidFill>
                  <a:schemeClr val="tx1"/>
                </a:solidFill>
              </a:rPr>
              <a:t>Hence</a:t>
            </a:r>
            <a:r>
              <a:rPr lang="en-US" sz="5600" b="1" dirty="0">
                <a:solidFill>
                  <a:schemeClr val="tx1"/>
                </a:solidFill>
              </a:rPr>
              <a:t>, this study investigated the demand and uptake of CBSHIP among Ondo residents  and examined the effectiveness of Social and Behaviour Change interventions on Moferere Oja Mutual Health Association’s (MOMHA) CBSHIP scheme despite  pre existing socio-cultural beliefs. </a:t>
            </a:r>
          </a:p>
          <a:p>
            <a:pPr algn="l">
              <a:spcBef>
                <a:spcPts val="0"/>
              </a:spcBef>
              <a:buClr>
                <a:srgbClr val="C00000"/>
              </a:buClr>
            </a:pPr>
            <a:endParaRPr lang="en-GB" sz="5600" b="1" dirty="0">
              <a:solidFill>
                <a:srgbClr val="FF0000"/>
              </a:solidFill>
            </a:endParaRPr>
          </a:p>
        </p:txBody>
      </p:sp>
    </p:spTree>
    <p:extLst>
      <p:ext uri="{BB962C8B-B14F-4D97-AF65-F5344CB8AC3E}">
        <p14:creationId xmlns:p14="http://schemas.microsoft.com/office/powerpoint/2010/main" val="386289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817195"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chemeClr val="bg2"/>
                </a:solidFill>
              </a:rPr>
              <a:t>SOCIO CULTURAL BELIEFS AND THE DEMAND FOR AND UPTAKE OF COMMUNITY BASED SOCIAL HEALTH INSURANCE IN NIGERIA; A CASE STUDY OF ONDO RESIDENTS</a:t>
            </a:r>
            <a:endParaRPr lang="en-US" sz="1400" dirty="0">
              <a:solidFill>
                <a:schemeClr val="bg2"/>
              </a:solidFill>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107504" y="1203598"/>
            <a:ext cx="8856984" cy="35283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1200"/>
              </a:spcBef>
              <a:spcAft>
                <a:spcPts val="600"/>
              </a:spcAft>
              <a:buClr>
                <a:srgbClr val="C00000"/>
              </a:buClr>
            </a:pPr>
            <a:r>
              <a:rPr lang="en-GB" sz="1400" b="1" dirty="0" smtClean="0">
                <a:solidFill>
                  <a:srgbClr val="FF0000"/>
                </a:solidFill>
              </a:rPr>
              <a:t>Problem Statement</a:t>
            </a:r>
          </a:p>
          <a:p>
            <a:pPr marL="285750" indent="-285750" algn="just">
              <a:spcBef>
                <a:spcPts val="1200"/>
              </a:spcBef>
              <a:spcAft>
                <a:spcPts val="600"/>
              </a:spcAft>
              <a:buClr>
                <a:srgbClr val="C00000"/>
              </a:buClr>
              <a:buFont typeface="Arial" panose="020B0604020202020204" pitchFamily="34" charset="0"/>
              <a:buChar char="•"/>
            </a:pPr>
            <a:r>
              <a:rPr lang="en-US" sz="1400" b="1" dirty="0" smtClean="0">
                <a:solidFill>
                  <a:schemeClr val="tx1"/>
                </a:solidFill>
              </a:rPr>
              <a:t>Over (70%) of </a:t>
            </a:r>
            <a:r>
              <a:rPr lang="en-US" sz="1400" b="1" dirty="0">
                <a:solidFill>
                  <a:schemeClr val="tx1"/>
                </a:solidFill>
              </a:rPr>
              <a:t>Nigeria’s </a:t>
            </a:r>
            <a:r>
              <a:rPr lang="en-US" sz="1400" b="1" dirty="0" smtClean="0">
                <a:solidFill>
                  <a:schemeClr val="tx1"/>
                </a:solidFill>
              </a:rPr>
              <a:t>population  who are mostly rural dwellers  and live in poverty pay </a:t>
            </a:r>
            <a:r>
              <a:rPr lang="en-US" sz="1400" b="1" dirty="0">
                <a:solidFill>
                  <a:schemeClr val="tx1"/>
                </a:solidFill>
              </a:rPr>
              <a:t>out of pocket for </a:t>
            </a:r>
            <a:r>
              <a:rPr lang="en-US" sz="1400" b="1" dirty="0" smtClean="0">
                <a:solidFill>
                  <a:schemeClr val="tx1"/>
                </a:solidFill>
              </a:rPr>
              <a:t>healthcare services [2].</a:t>
            </a:r>
          </a:p>
          <a:p>
            <a:pPr marL="285750" indent="-285750" algn="just">
              <a:spcBef>
                <a:spcPts val="1200"/>
              </a:spcBef>
              <a:spcAft>
                <a:spcPts val="600"/>
              </a:spcAft>
              <a:buClr>
                <a:srgbClr val="C00000"/>
              </a:buClr>
              <a:buFont typeface="Arial" panose="020B0604020202020204" pitchFamily="34" charset="0"/>
              <a:buChar char="•"/>
            </a:pPr>
            <a:r>
              <a:rPr lang="en-US" sz="1400" b="1" dirty="0" smtClean="0">
                <a:solidFill>
                  <a:schemeClr val="tx1"/>
                </a:solidFill>
              </a:rPr>
              <a:t>Many CBSHIP schemes operating in Nigeria, have been hampered by low enrolment rates, limited resource mobilization and poor sustainability [3].</a:t>
            </a:r>
          </a:p>
          <a:p>
            <a:pPr algn="just">
              <a:spcBef>
                <a:spcPts val="0"/>
              </a:spcBef>
              <a:buClr>
                <a:srgbClr val="C00000"/>
              </a:buClr>
            </a:pPr>
            <a:r>
              <a:rPr lang="en-GB" sz="1400" b="1" dirty="0" smtClean="0">
                <a:solidFill>
                  <a:srgbClr val="FF0000"/>
                </a:solidFill>
              </a:rPr>
              <a:t>Research Objective</a:t>
            </a:r>
            <a:endParaRPr lang="en-US" sz="1400" b="1" dirty="0" smtClean="0"/>
          </a:p>
          <a:p>
            <a:pPr marL="285750" indent="-285750" algn="just">
              <a:spcBef>
                <a:spcPts val="0"/>
              </a:spcBef>
              <a:buClr>
                <a:srgbClr val="C00000"/>
              </a:buClr>
              <a:buFont typeface="Arial" panose="020B0604020202020204" pitchFamily="34" charset="0"/>
              <a:buChar char="•"/>
            </a:pPr>
            <a:r>
              <a:rPr lang="en-US" sz="1400" b="1" dirty="0" smtClean="0">
                <a:solidFill>
                  <a:schemeClr val="tx1"/>
                </a:solidFill>
              </a:rPr>
              <a:t>The </a:t>
            </a:r>
            <a:r>
              <a:rPr lang="en-US" sz="1400" b="1" dirty="0">
                <a:solidFill>
                  <a:schemeClr val="tx1"/>
                </a:solidFill>
              </a:rPr>
              <a:t>need to examine Ondo residents’ socio-cultural belief system, their demand and uptake of Community Based Social Health Insurance informed this </a:t>
            </a:r>
            <a:r>
              <a:rPr lang="en-US" sz="1400" b="1" dirty="0" smtClean="0">
                <a:solidFill>
                  <a:schemeClr val="tx1"/>
                </a:solidFill>
              </a:rPr>
              <a:t>study</a:t>
            </a:r>
            <a:r>
              <a:rPr lang="en-US" sz="1400" b="1" dirty="0" smtClean="0"/>
              <a:t>.</a:t>
            </a:r>
          </a:p>
          <a:p>
            <a:pPr algn="just">
              <a:spcBef>
                <a:spcPts val="1200"/>
              </a:spcBef>
              <a:spcAft>
                <a:spcPts val="600"/>
              </a:spcAft>
              <a:buClr>
                <a:srgbClr val="C00000"/>
              </a:buClr>
            </a:pPr>
            <a:r>
              <a:rPr lang="en-GB" sz="1400" b="1" dirty="0" smtClean="0">
                <a:solidFill>
                  <a:srgbClr val="FF0000"/>
                </a:solidFill>
              </a:rPr>
              <a:t>Theoretical </a:t>
            </a:r>
            <a:r>
              <a:rPr lang="en-GB" sz="1400" b="1" dirty="0">
                <a:solidFill>
                  <a:srgbClr val="FF0000"/>
                </a:solidFill>
              </a:rPr>
              <a:t>Construct</a:t>
            </a:r>
            <a:endParaRPr lang="en-US" sz="1400" b="1" dirty="0"/>
          </a:p>
          <a:p>
            <a:pPr algn="just">
              <a:spcBef>
                <a:spcPts val="0"/>
              </a:spcBef>
              <a:buClr>
                <a:srgbClr val="C00000"/>
              </a:buClr>
            </a:pPr>
            <a:r>
              <a:rPr lang="en-US" sz="1400" b="1" dirty="0" smtClean="0">
                <a:solidFill>
                  <a:schemeClr val="tx1"/>
                </a:solidFill>
              </a:rPr>
              <a:t>The traditional social action which is one of the ideal  types of  Max Weber's  social </a:t>
            </a:r>
            <a:r>
              <a:rPr lang="en-US" sz="1400" b="1" dirty="0">
                <a:solidFill>
                  <a:schemeClr val="tx1"/>
                </a:solidFill>
              </a:rPr>
              <a:t>action </a:t>
            </a:r>
            <a:r>
              <a:rPr lang="en-US" sz="1400" b="1" dirty="0" smtClean="0">
                <a:solidFill>
                  <a:schemeClr val="tx1"/>
                </a:solidFill>
              </a:rPr>
              <a:t>theory served as the theoretical basis for the study.</a:t>
            </a:r>
          </a:p>
          <a:p>
            <a:pPr marL="285750" indent="-285750" algn="l">
              <a:spcBef>
                <a:spcPts val="1200"/>
              </a:spcBef>
              <a:spcAft>
                <a:spcPts val="600"/>
              </a:spcAft>
              <a:buClr>
                <a:srgbClr val="C00000"/>
              </a:buClr>
              <a:buFont typeface="Arial" panose="020B0604020202020204" pitchFamily="34" charset="0"/>
              <a:buChar char="•"/>
            </a:pPr>
            <a:endParaRPr lang="en-GB" sz="1400" dirty="0">
              <a:solidFill>
                <a:srgbClr val="FF0000"/>
              </a:solidFill>
            </a:endParaRPr>
          </a:p>
          <a:p>
            <a:pPr marL="285750" indent="-285750" algn="l">
              <a:spcBef>
                <a:spcPts val="1200"/>
              </a:spcBef>
              <a:spcAft>
                <a:spcPts val="600"/>
              </a:spcAft>
              <a:buClr>
                <a:srgbClr val="C00000"/>
              </a:buClr>
              <a:buFont typeface="Arial" panose="020B0604020202020204" pitchFamily="34" charset="0"/>
              <a:buChar char="•"/>
            </a:pPr>
            <a:endParaRPr lang="en-US" sz="1400" dirty="0" smtClean="0"/>
          </a:p>
          <a:p>
            <a:pPr algn="l">
              <a:spcBef>
                <a:spcPts val="1200"/>
              </a:spcBef>
              <a:spcAft>
                <a:spcPts val="600"/>
              </a:spcAft>
              <a:buClr>
                <a:srgbClr val="C00000"/>
              </a:buClr>
            </a:pPr>
            <a:endParaRPr lang="en-US" sz="1400" dirty="0" smtClean="0">
              <a:solidFill>
                <a:schemeClr val="tx1"/>
              </a:solidFill>
              <a:cs typeface="Helvetica" panose="020B0604020202020204" pitchFamily="34" charset="0"/>
            </a:endParaRPr>
          </a:p>
          <a:p>
            <a:pPr>
              <a:buClr>
                <a:srgbClr val="C00000"/>
              </a:buClr>
            </a:pPr>
            <a:endParaRPr lang="en-US" sz="1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0773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817195" cy="53253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2"/>
                </a:solidFill>
              </a:rPr>
              <a:t>SOCIO CULTURAL BELIEFS AND THE DEMAND FOR AND UPTAKE OF COMMUNITY BASED SOCIAL HEALTH INSURANCE IN NIGERIA; A CASE STUDY OF ONDO RESIDENTS</a:t>
            </a:r>
            <a:endParaRPr lang="en-US" sz="2800" dirty="0">
              <a:solidFill>
                <a:schemeClr val="bg2"/>
              </a:solidFill>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179512" y="1131590"/>
            <a:ext cx="8712968" cy="3528392"/>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lnSpc>
                <a:spcPct val="120000"/>
              </a:lnSpc>
              <a:spcBef>
                <a:spcPts val="0"/>
              </a:spcBef>
              <a:buClr>
                <a:srgbClr val="C00000"/>
              </a:buClr>
            </a:pPr>
            <a:r>
              <a:rPr lang="en-GB" sz="1500" b="1" dirty="0">
                <a:solidFill>
                  <a:srgbClr val="FF0000"/>
                </a:solidFill>
              </a:rPr>
              <a:t>Research </a:t>
            </a:r>
            <a:r>
              <a:rPr lang="en-GB" sz="1500" b="1" dirty="0" smtClean="0">
                <a:solidFill>
                  <a:srgbClr val="FF0000"/>
                </a:solidFill>
              </a:rPr>
              <a:t>Questions (RQs)</a:t>
            </a:r>
            <a:endParaRPr lang="en-GB" sz="1500" b="1" dirty="0">
              <a:solidFill>
                <a:srgbClr val="FF0000"/>
              </a:solidFill>
            </a:endParaRPr>
          </a:p>
          <a:p>
            <a:pPr marL="285750" indent="-285750" algn="just">
              <a:lnSpc>
                <a:spcPct val="120000"/>
              </a:lnSpc>
              <a:spcBef>
                <a:spcPts val="0"/>
              </a:spcBef>
              <a:buClr>
                <a:srgbClr val="C00000"/>
              </a:buClr>
              <a:buFont typeface="Arial" panose="020B0604020202020204" pitchFamily="34" charset="0"/>
              <a:buChar char="•"/>
            </a:pPr>
            <a:r>
              <a:rPr lang="en-US" sz="1500" b="1" dirty="0" smtClean="0">
                <a:solidFill>
                  <a:schemeClr val="tx1"/>
                </a:solidFill>
              </a:rPr>
              <a:t>What  is </a:t>
            </a:r>
            <a:r>
              <a:rPr lang="en-US" sz="1500" b="1" dirty="0">
                <a:solidFill>
                  <a:schemeClr val="tx1"/>
                </a:solidFill>
              </a:rPr>
              <a:t>the level of importance Ondo residents  </a:t>
            </a:r>
            <a:r>
              <a:rPr lang="en-US" sz="1500" b="1" dirty="0" smtClean="0">
                <a:solidFill>
                  <a:schemeClr val="tx1"/>
                </a:solidFill>
              </a:rPr>
              <a:t>give  </a:t>
            </a:r>
            <a:r>
              <a:rPr lang="en-US" sz="1500" b="1" dirty="0">
                <a:solidFill>
                  <a:schemeClr val="tx1"/>
                </a:solidFill>
              </a:rPr>
              <a:t>to CBSHIP based on </a:t>
            </a:r>
            <a:r>
              <a:rPr lang="en-US" sz="1500" b="1" dirty="0" smtClean="0">
                <a:solidFill>
                  <a:schemeClr val="tx1"/>
                </a:solidFill>
              </a:rPr>
              <a:t>their pre </a:t>
            </a:r>
            <a:r>
              <a:rPr lang="en-US" sz="1500" b="1" dirty="0">
                <a:solidFill>
                  <a:schemeClr val="tx1"/>
                </a:solidFill>
              </a:rPr>
              <a:t>dominant socio cultural  beliefs</a:t>
            </a:r>
            <a:r>
              <a:rPr lang="en-US" sz="1500" b="1" dirty="0" smtClean="0">
                <a:solidFill>
                  <a:schemeClr val="tx1"/>
                </a:solidFill>
              </a:rPr>
              <a:t>.</a:t>
            </a:r>
            <a:endParaRPr lang="en-US" sz="1500" b="1" dirty="0">
              <a:solidFill>
                <a:schemeClr val="tx1"/>
              </a:solidFill>
            </a:endParaRPr>
          </a:p>
          <a:p>
            <a:pPr marL="285750" indent="-285750" algn="just">
              <a:lnSpc>
                <a:spcPct val="120000"/>
              </a:lnSpc>
              <a:spcBef>
                <a:spcPts val="0"/>
              </a:spcBef>
              <a:buClr>
                <a:srgbClr val="C00000"/>
              </a:buClr>
              <a:buFont typeface="Arial" panose="020B0604020202020204" pitchFamily="34" charset="0"/>
              <a:buChar char="•"/>
            </a:pPr>
            <a:r>
              <a:rPr lang="en-US" sz="1500" b="1" dirty="0" smtClean="0">
                <a:solidFill>
                  <a:schemeClr val="tx1"/>
                </a:solidFill>
              </a:rPr>
              <a:t>What relationship </a:t>
            </a:r>
            <a:r>
              <a:rPr lang="en-US" sz="1500" b="1" dirty="0">
                <a:solidFill>
                  <a:schemeClr val="tx1"/>
                </a:solidFill>
              </a:rPr>
              <a:t>exists between Ondo residents socio cultural belief system and the demand for and uptake of CBSHIP.</a:t>
            </a:r>
          </a:p>
          <a:p>
            <a:pPr marL="285750" indent="-285750" algn="just">
              <a:lnSpc>
                <a:spcPct val="120000"/>
              </a:lnSpc>
              <a:spcBef>
                <a:spcPts val="0"/>
              </a:spcBef>
              <a:buClr>
                <a:srgbClr val="C00000"/>
              </a:buClr>
              <a:buFont typeface="Arial" panose="020B0604020202020204" pitchFamily="34" charset="0"/>
              <a:buChar char="•"/>
            </a:pPr>
            <a:r>
              <a:rPr lang="en-US" sz="1500" b="1" dirty="0">
                <a:solidFill>
                  <a:schemeClr val="tx1"/>
                </a:solidFill>
              </a:rPr>
              <a:t>What </a:t>
            </a:r>
            <a:r>
              <a:rPr lang="en-US" sz="1500" b="1" dirty="0" smtClean="0">
                <a:solidFill>
                  <a:schemeClr val="tx1"/>
                </a:solidFill>
              </a:rPr>
              <a:t>is </a:t>
            </a:r>
            <a:r>
              <a:rPr lang="en-US" sz="1500" b="1" dirty="0">
                <a:solidFill>
                  <a:schemeClr val="tx1"/>
                </a:solidFill>
              </a:rPr>
              <a:t>the role of Social and Behaviour Change Communication Interventions in </a:t>
            </a:r>
            <a:r>
              <a:rPr lang="en-US" sz="1500" b="1" dirty="0" smtClean="0">
                <a:solidFill>
                  <a:schemeClr val="tx1"/>
                </a:solidFill>
              </a:rPr>
              <a:t>increasing Ondo </a:t>
            </a:r>
            <a:r>
              <a:rPr lang="en-US" sz="1500" b="1" dirty="0">
                <a:solidFill>
                  <a:schemeClr val="tx1"/>
                </a:solidFill>
              </a:rPr>
              <a:t>residents demand for and </a:t>
            </a:r>
            <a:r>
              <a:rPr lang="en-US" sz="1500" b="1" dirty="0" smtClean="0">
                <a:solidFill>
                  <a:schemeClr val="tx1"/>
                </a:solidFill>
              </a:rPr>
              <a:t>enrollment on MOMHA’s scheme despite pre existing socio cultural beliefs.  </a:t>
            </a:r>
            <a:endParaRPr lang="en-GB" sz="1500" b="1" dirty="0">
              <a:solidFill>
                <a:schemeClr val="tx1"/>
              </a:solidFill>
              <a:cs typeface="Helvetica" panose="020B0604020202020204" pitchFamily="34" charset="0"/>
            </a:endParaRPr>
          </a:p>
          <a:p>
            <a:pPr algn="just">
              <a:lnSpc>
                <a:spcPct val="120000"/>
              </a:lnSpc>
              <a:spcBef>
                <a:spcPts val="0"/>
              </a:spcBef>
              <a:buClr>
                <a:srgbClr val="C00000"/>
              </a:buClr>
            </a:pPr>
            <a:r>
              <a:rPr lang="en-GB" sz="1500" b="1" dirty="0" smtClean="0">
                <a:solidFill>
                  <a:srgbClr val="FF0000"/>
                </a:solidFill>
                <a:cs typeface="Helvetica" panose="020B0604020202020204" pitchFamily="34" charset="0"/>
              </a:rPr>
              <a:t>Methods</a:t>
            </a:r>
            <a:endParaRPr lang="en-US" sz="1500" b="1" dirty="0" smtClean="0">
              <a:solidFill>
                <a:srgbClr val="FF0000"/>
              </a:solidFill>
              <a:cs typeface="Helvetica" panose="020B0604020202020204" pitchFamily="34" charset="0"/>
            </a:endParaRPr>
          </a:p>
          <a:p>
            <a:pPr marL="285750" indent="-285750" algn="just">
              <a:lnSpc>
                <a:spcPct val="120000"/>
              </a:lnSpc>
              <a:spcBef>
                <a:spcPts val="0"/>
              </a:spcBef>
              <a:buClr>
                <a:srgbClr val="C00000"/>
              </a:buClr>
              <a:buFont typeface="Arial" panose="020B0604020202020204" pitchFamily="34" charset="0"/>
              <a:buChar char="•"/>
            </a:pPr>
            <a:r>
              <a:rPr lang="en-US" sz="1500" b="1" dirty="0" smtClean="0">
                <a:solidFill>
                  <a:schemeClr val="tx1"/>
                </a:solidFill>
              </a:rPr>
              <a:t>In </a:t>
            </a:r>
            <a:r>
              <a:rPr lang="en-US" sz="1500" b="1" dirty="0">
                <a:solidFill>
                  <a:schemeClr val="tx1"/>
                </a:solidFill>
              </a:rPr>
              <a:t>a bid to </a:t>
            </a:r>
            <a:r>
              <a:rPr lang="en-US" sz="1500" b="1" dirty="0" smtClean="0">
                <a:solidFill>
                  <a:schemeClr val="tx1"/>
                </a:solidFill>
              </a:rPr>
              <a:t> suggest research based solutions to the fore mentioned RQs, a </a:t>
            </a:r>
            <a:r>
              <a:rPr lang="en-US" sz="1500" b="1" dirty="0">
                <a:solidFill>
                  <a:schemeClr val="tx1"/>
                </a:solidFill>
              </a:rPr>
              <a:t>cross sectional mixed methods study was </a:t>
            </a:r>
            <a:r>
              <a:rPr lang="en-US" sz="1500" b="1" dirty="0" smtClean="0">
                <a:solidFill>
                  <a:schemeClr val="tx1"/>
                </a:solidFill>
              </a:rPr>
              <a:t>conducted. </a:t>
            </a:r>
            <a:endParaRPr lang="en-US" sz="1500" b="1" dirty="0" smtClean="0">
              <a:solidFill>
                <a:schemeClr val="tx1"/>
              </a:solidFill>
            </a:endParaRPr>
          </a:p>
          <a:p>
            <a:pPr marL="285750" indent="-285750" algn="just">
              <a:lnSpc>
                <a:spcPct val="120000"/>
              </a:lnSpc>
              <a:spcBef>
                <a:spcPts val="0"/>
              </a:spcBef>
              <a:buClr>
                <a:srgbClr val="C00000"/>
              </a:buClr>
              <a:buFont typeface="Arial" panose="020B0604020202020204" pitchFamily="34" charset="0"/>
              <a:buChar char="•"/>
            </a:pPr>
            <a:endParaRPr lang="en-US" sz="1500" b="1" dirty="0" smtClean="0">
              <a:solidFill>
                <a:schemeClr val="tx1"/>
              </a:solidFill>
            </a:endParaRPr>
          </a:p>
          <a:p>
            <a:pPr marL="285750" indent="-285750" algn="just">
              <a:lnSpc>
                <a:spcPct val="120000"/>
              </a:lnSpc>
              <a:spcBef>
                <a:spcPts val="0"/>
              </a:spcBef>
              <a:buClr>
                <a:srgbClr val="C00000"/>
              </a:buClr>
              <a:buFont typeface="Arial" panose="020B0604020202020204" pitchFamily="34" charset="0"/>
              <a:buChar char="•"/>
            </a:pPr>
            <a:r>
              <a:rPr lang="en-US" sz="1500" b="1" dirty="0" smtClean="0">
                <a:solidFill>
                  <a:schemeClr val="tx1"/>
                </a:solidFill>
              </a:rPr>
              <a:t>In-depth </a:t>
            </a:r>
            <a:r>
              <a:rPr lang="en-US" sz="1500" b="1" dirty="0">
                <a:solidFill>
                  <a:schemeClr val="tx1"/>
                </a:solidFill>
              </a:rPr>
              <a:t>interviews were </a:t>
            </a:r>
            <a:r>
              <a:rPr lang="en-US" sz="1500" b="1" dirty="0" smtClean="0">
                <a:solidFill>
                  <a:schemeClr val="tx1"/>
                </a:solidFill>
              </a:rPr>
              <a:t>conducted with three residents of Ondo who are also indigenes of the town </a:t>
            </a:r>
            <a:r>
              <a:rPr lang="en-US" sz="1500" b="1" dirty="0">
                <a:solidFill>
                  <a:schemeClr val="tx1"/>
                </a:solidFill>
              </a:rPr>
              <a:t>to </a:t>
            </a:r>
            <a:r>
              <a:rPr lang="en-US" sz="1500" b="1" dirty="0" smtClean="0">
                <a:solidFill>
                  <a:schemeClr val="tx1"/>
                </a:solidFill>
              </a:rPr>
              <a:t>assess the </a:t>
            </a:r>
            <a:r>
              <a:rPr lang="en-US" sz="1500" b="1" dirty="0">
                <a:solidFill>
                  <a:schemeClr val="tx1"/>
                </a:solidFill>
              </a:rPr>
              <a:t>socio-cultural belief system in </a:t>
            </a:r>
            <a:r>
              <a:rPr lang="en-US" sz="1500" b="1" dirty="0" smtClean="0">
                <a:solidFill>
                  <a:schemeClr val="tx1"/>
                </a:solidFill>
              </a:rPr>
              <a:t>Ondo. </a:t>
            </a:r>
            <a:endParaRPr lang="en-US" sz="1500" b="1" dirty="0" smtClean="0">
              <a:solidFill>
                <a:schemeClr val="tx1"/>
              </a:solidFill>
            </a:endParaRPr>
          </a:p>
          <a:p>
            <a:pPr marL="285750" indent="-285750" algn="just">
              <a:lnSpc>
                <a:spcPct val="120000"/>
              </a:lnSpc>
              <a:spcBef>
                <a:spcPts val="0"/>
              </a:spcBef>
              <a:buClr>
                <a:srgbClr val="C00000"/>
              </a:buClr>
              <a:buFont typeface="Arial" panose="020B0604020202020204" pitchFamily="34" charset="0"/>
              <a:buChar char="•"/>
            </a:pPr>
            <a:endParaRPr lang="en-US" sz="1500" b="1" dirty="0" smtClean="0">
              <a:solidFill>
                <a:schemeClr val="tx1"/>
              </a:solidFill>
            </a:endParaRPr>
          </a:p>
          <a:p>
            <a:pPr marL="285750" indent="-285750" algn="just">
              <a:lnSpc>
                <a:spcPct val="120000"/>
              </a:lnSpc>
              <a:spcBef>
                <a:spcPts val="0"/>
              </a:spcBef>
              <a:buClr>
                <a:srgbClr val="C00000"/>
              </a:buClr>
              <a:buFont typeface="Arial" panose="020B0604020202020204" pitchFamily="34" charset="0"/>
              <a:buChar char="•"/>
            </a:pPr>
            <a:r>
              <a:rPr lang="en-US" sz="1500" b="1" dirty="0" smtClean="0">
                <a:solidFill>
                  <a:schemeClr val="tx1"/>
                </a:solidFill>
              </a:rPr>
              <a:t>Two </a:t>
            </a:r>
            <a:r>
              <a:rPr lang="en-US" sz="1500" b="1" dirty="0">
                <a:solidFill>
                  <a:schemeClr val="tx1"/>
                </a:solidFill>
              </a:rPr>
              <a:t>hundred and fifty copies of the questionnaire about respondents’ socio-cultural beliefs and demand for CBSHIP were administered to Ondo </a:t>
            </a:r>
            <a:r>
              <a:rPr lang="en-US" sz="1500" b="1" dirty="0" smtClean="0">
                <a:solidFill>
                  <a:schemeClr val="tx1"/>
                </a:solidFill>
              </a:rPr>
              <a:t>residents and Observational </a:t>
            </a:r>
            <a:r>
              <a:rPr lang="en-US" sz="1500" b="1" dirty="0">
                <a:solidFill>
                  <a:schemeClr val="tx1"/>
                </a:solidFill>
              </a:rPr>
              <a:t>data were collected during Social and Behavior Change Communication </a:t>
            </a:r>
            <a:r>
              <a:rPr lang="en-US" sz="1500" b="1" dirty="0" smtClean="0">
                <a:solidFill>
                  <a:schemeClr val="tx1"/>
                </a:solidFill>
              </a:rPr>
              <a:t>intervention to increase enrollment on Moferere Oja’s Mutual Health Association’s CBSHIP</a:t>
            </a:r>
            <a:r>
              <a:rPr lang="en-US" sz="1500" b="1" dirty="0" smtClean="0">
                <a:solidFill>
                  <a:schemeClr val="tx1"/>
                </a:solidFill>
              </a:rPr>
              <a:t>.</a:t>
            </a:r>
          </a:p>
          <a:p>
            <a:pPr marL="285750" indent="-285750" algn="just">
              <a:lnSpc>
                <a:spcPct val="120000"/>
              </a:lnSpc>
              <a:spcBef>
                <a:spcPts val="0"/>
              </a:spcBef>
              <a:buClr>
                <a:srgbClr val="C00000"/>
              </a:buClr>
              <a:buFont typeface="Arial" panose="020B0604020202020204" pitchFamily="34" charset="0"/>
              <a:buChar char="•"/>
            </a:pPr>
            <a:endParaRPr lang="en-US" sz="1500" b="1" dirty="0">
              <a:solidFill>
                <a:schemeClr val="tx1"/>
              </a:solidFill>
            </a:endParaRPr>
          </a:p>
          <a:p>
            <a:pPr marL="285750" indent="-285750" algn="just">
              <a:lnSpc>
                <a:spcPct val="120000"/>
              </a:lnSpc>
              <a:spcBef>
                <a:spcPts val="0"/>
              </a:spcBef>
              <a:buClr>
                <a:srgbClr val="C00000"/>
              </a:buClr>
              <a:buFont typeface="Arial" panose="020B0604020202020204" pitchFamily="34" charset="0"/>
              <a:buChar char="•"/>
            </a:pPr>
            <a:r>
              <a:rPr lang="en-US" sz="1500" b="1" dirty="0" smtClean="0">
                <a:solidFill>
                  <a:schemeClr val="tx1"/>
                </a:solidFill>
              </a:rPr>
              <a:t> </a:t>
            </a:r>
            <a:r>
              <a:rPr lang="en-US" sz="1500" b="1" dirty="0" smtClean="0">
                <a:solidFill>
                  <a:schemeClr val="tx1"/>
                </a:solidFill>
              </a:rPr>
              <a:t>Questionnaire </a:t>
            </a:r>
            <a:r>
              <a:rPr lang="en-US" sz="1500" b="1" dirty="0">
                <a:solidFill>
                  <a:schemeClr val="tx1"/>
                </a:solidFill>
              </a:rPr>
              <a:t>data were analyzed with the Chi-square method, ten null hypotheses were formulated and tested at .05 level of significance. </a:t>
            </a:r>
            <a:endParaRPr lang="en-US" sz="1500" b="1" dirty="0" smtClean="0">
              <a:solidFill>
                <a:schemeClr val="tx1"/>
              </a:solidFill>
            </a:endParaRPr>
          </a:p>
          <a:p>
            <a:pPr algn="l">
              <a:buClr>
                <a:srgbClr val="C00000"/>
              </a:buClr>
            </a:pPr>
            <a:endParaRPr lang="en-GB" sz="1200" b="1" dirty="0">
              <a:cs typeface="Helvetica" panose="020B0604020202020204" pitchFamily="34" charset="0"/>
            </a:endParaRPr>
          </a:p>
          <a:p>
            <a:pPr algn="l">
              <a:buClr>
                <a:srgbClr val="C00000"/>
              </a:buClr>
            </a:pPr>
            <a:endParaRPr lang="en-US" sz="1200" b="1" dirty="0">
              <a:cs typeface="Helvetica" panose="020B0604020202020204" pitchFamily="34" charset="0"/>
            </a:endParaRPr>
          </a:p>
        </p:txBody>
      </p:sp>
    </p:spTree>
    <p:extLst>
      <p:ext uri="{BB962C8B-B14F-4D97-AF65-F5344CB8AC3E}">
        <p14:creationId xmlns:p14="http://schemas.microsoft.com/office/powerpoint/2010/main" val="2886458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817195" cy="53253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2"/>
                </a:solidFill>
              </a:rPr>
              <a:t>SOCIO CULTURAL BELIEFS AND THE DEMAND FOR AND UPTAKE OF COMMUNITY BASED SOCIAL HEALTH INSURANCE IN NIGERIA; A CASE STUDY OF ONDO RESIDENTS</a:t>
            </a:r>
            <a:endParaRPr lang="en-US" sz="2800" dirty="0">
              <a:solidFill>
                <a:schemeClr val="bg2"/>
              </a:solidFill>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419100" y="1275606"/>
            <a:ext cx="8305800" cy="3168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1200"/>
              </a:spcBef>
              <a:spcAft>
                <a:spcPts val="600"/>
              </a:spcAft>
              <a:buClr>
                <a:srgbClr val="C00000"/>
              </a:buClr>
            </a:pPr>
            <a:r>
              <a:rPr lang="en-GB" sz="1800" dirty="0" smtClean="0">
                <a:solidFill>
                  <a:srgbClr val="FF0000"/>
                </a:solidFill>
                <a:cs typeface="Helvetica" panose="020B0604020202020204" pitchFamily="34" charset="0"/>
              </a:rPr>
              <a:t>Findings</a:t>
            </a:r>
            <a:endParaRPr lang="en-US" sz="1800" dirty="0" smtClean="0">
              <a:solidFill>
                <a:srgbClr val="FF0000"/>
              </a:solidFill>
              <a:cs typeface="Helvetica" panose="020B0604020202020204" pitchFamily="34" charset="0"/>
            </a:endParaRPr>
          </a:p>
          <a:p>
            <a:pPr algn="l">
              <a:buClr>
                <a:srgbClr val="C00000"/>
              </a:buClr>
            </a:pPr>
            <a:r>
              <a:rPr lang="en-US" sz="1400" b="1" dirty="0">
                <a:solidFill>
                  <a:schemeClr val="tx1"/>
                </a:solidFill>
              </a:rPr>
              <a:t>The findings indicate a statistically significant relationship between Ondo residents’ socio-cultural belief system and demand </a:t>
            </a:r>
            <a:r>
              <a:rPr lang="en-US" sz="1400" b="1" dirty="0" smtClean="0">
                <a:solidFill>
                  <a:schemeClr val="tx1"/>
                </a:solidFill>
              </a:rPr>
              <a:t>for  </a:t>
            </a:r>
            <a:r>
              <a:rPr lang="en-US" sz="1400" b="1" dirty="0">
                <a:solidFill>
                  <a:schemeClr val="tx1"/>
                </a:solidFill>
              </a:rPr>
              <a:t>CBSHIP because p value is less than 0.5 and equal to 0</a:t>
            </a:r>
            <a:r>
              <a:rPr lang="en-GB" sz="1400" b="1" dirty="0">
                <a:solidFill>
                  <a:schemeClr val="tx1"/>
                </a:solidFill>
              </a:rPr>
              <a:t>.025</a:t>
            </a:r>
            <a:r>
              <a:rPr lang="en-GB" sz="1400" b="1" dirty="0" smtClean="0">
                <a:solidFill>
                  <a:schemeClr val="tx1"/>
                </a:solidFill>
              </a:rPr>
              <a:t>. This is presented in the table below.</a:t>
            </a:r>
          </a:p>
          <a:p>
            <a:pPr algn="l">
              <a:buClr>
                <a:srgbClr val="C00000"/>
              </a:buClr>
            </a:pPr>
            <a:endParaRPr lang="en-GB" sz="1400" b="1" dirty="0">
              <a:solidFill>
                <a:schemeClr val="tx1"/>
              </a:solidFill>
            </a:endParaRPr>
          </a:p>
          <a:p>
            <a:pPr algn="l">
              <a:buClr>
                <a:srgbClr val="C00000"/>
              </a:buClr>
            </a:pPr>
            <a:endParaRPr lang="en-GB" sz="1400" b="1" dirty="0" smtClean="0">
              <a:solidFill>
                <a:schemeClr val="tx1"/>
              </a:solidFill>
            </a:endParaRPr>
          </a:p>
          <a:p>
            <a:pPr algn="l">
              <a:buClr>
                <a:srgbClr val="C00000"/>
              </a:buClr>
            </a:pPr>
            <a:endParaRPr lang="en-GB" sz="1400" b="1" dirty="0" smtClean="0">
              <a:solidFill>
                <a:schemeClr val="tx1"/>
              </a:solidFill>
            </a:endParaRPr>
          </a:p>
          <a:p>
            <a:pPr algn="l">
              <a:buClr>
                <a:srgbClr val="C00000"/>
              </a:buClr>
            </a:pPr>
            <a:endParaRPr lang="en-GB" sz="1400" b="1" dirty="0">
              <a:solidFill>
                <a:schemeClr val="tx1"/>
              </a:solidFill>
            </a:endParaRPr>
          </a:p>
          <a:p>
            <a:pPr algn="l">
              <a:buClr>
                <a:srgbClr val="C00000"/>
              </a:buClr>
            </a:pPr>
            <a:endParaRPr lang="en-GB" sz="1200" dirty="0" smtClean="0"/>
          </a:p>
        </p:txBody>
      </p:sp>
      <p:graphicFrame>
        <p:nvGraphicFramePr>
          <p:cNvPr id="5" name="Table 4"/>
          <p:cNvGraphicFramePr>
            <a:graphicFrameLocks noGrp="1"/>
          </p:cNvGraphicFramePr>
          <p:nvPr>
            <p:extLst>
              <p:ext uri="{D42A27DB-BD31-4B8C-83A1-F6EECF244321}">
                <p14:modId xmlns:p14="http://schemas.microsoft.com/office/powerpoint/2010/main" val="2803935441"/>
              </p:ext>
            </p:extLst>
          </p:nvPr>
        </p:nvGraphicFramePr>
        <p:xfrm>
          <a:off x="419100" y="2376037"/>
          <a:ext cx="7150419" cy="1844002"/>
        </p:xfrm>
        <a:graphic>
          <a:graphicData uri="http://schemas.openxmlformats.org/drawingml/2006/table">
            <a:tbl>
              <a:tblPr>
                <a:tableStyleId>{5C22544A-7EE6-4342-B048-85BDC9FD1C3A}</a:tableStyleId>
              </a:tblPr>
              <a:tblGrid>
                <a:gridCol w="1904496"/>
                <a:gridCol w="1960511"/>
                <a:gridCol w="1610419"/>
                <a:gridCol w="1475829"/>
                <a:gridCol w="199164"/>
              </a:tblGrid>
              <a:tr h="329910">
                <a:tc>
                  <a:txBody>
                    <a:bodyPr/>
                    <a:lstStyle/>
                    <a:p>
                      <a:pPr algn="just">
                        <a:lnSpc>
                          <a:spcPct val="115000"/>
                        </a:lnSpc>
                        <a:spcAft>
                          <a:spcPts val="1000"/>
                        </a:spcAft>
                      </a:pPr>
                      <a:r>
                        <a:rPr lang="en-GB" sz="1100" b="1" dirty="0" smtClean="0">
                          <a:effectLst/>
                          <a:latin typeface="Calibri" panose="020F0502020204030204" pitchFamily="34" charset="0"/>
                          <a:ea typeface="Calibri" panose="020F0502020204030204" pitchFamily="34" charset="0"/>
                          <a:cs typeface="Times New Roman" panose="02020603050405020304" pitchFamily="18" charset="0"/>
                        </a:rPr>
                        <a:t>Indicators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200" b="1" dirty="0">
                          <a:effectLst/>
                        </a:rPr>
                        <a:t>Good/High</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en-GB" sz="1200" b="1" dirty="0">
                          <a:effectLst/>
                        </a:rPr>
                        <a:t>Low/Poor</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200" b="1" dirty="0">
                          <a:effectLst/>
                        </a:rPr>
                        <a:t>In between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2514">
                <a:tc>
                  <a:txBody>
                    <a:bodyPr/>
                    <a:lstStyle/>
                    <a:p>
                      <a:pPr algn="just">
                        <a:lnSpc>
                          <a:spcPct val="115000"/>
                        </a:lnSpc>
                        <a:spcAft>
                          <a:spcPts val="1000"/>
                        </a:spcAft>
                      </a:pPr>
                      <a:r>
                        <a:rPr lang="pt-BR" sz="1400" dirty="0" smtClean="0">
                          <a:effectLst/>
                          <a:latin typeface="+mn-lt"/>
                          <a:ea typeface="Calibri" panose="020F0502020204030204" pitchFamily="34" charset="0"/>
                          <a:cs typeface="Times New Roman" panose="02020603050405020304" pitchFamily="18" charset="0"/>
                        </a:rPr>
                        <a:t>Ondo residents’ adherence to their  socio-cultural beliefs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smtClean="0">
                          <a:effectLst/>
                          <a:latin typeface="+mn-lt"/>
                        </a:rPr>
                        <a:t>82%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smtClean="0">
                          <a:effectLst/>
                          <a:latin typeface="+mn-lt"/>
                        </a:rPr>
                        <a:t>18%</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latin typeface="+mn-lt"/>
                        </a:rPr>
                        <a: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rowSpan="2">
                  <a:txBody>
                    <a:bodyPr/>
                    <a:lstStyle/>
                    <a:p>
                      <a:pPr algn="just">
                        <a:lnSpc>
                          <a:spcPct val="115000"/>
                        </a:lnSpc>
                        <a:spcAft>
                          <a:spcPts val="1000"/>
                        </a:spcAft>
                      </a:pPr>
                      <a:r>
                        <a:rPr lang="en-GB" sz="1400" dirty="0">
                          <a:effectLst/>
                          <a:latin typeface="+mn-lt"/>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r>
              <a:tr h="532636">
                <a:tc>
                  <a:txBody>
                    <a:bodyPr/>
                    <a:lstStyle/>
                    <a:p>
                      <a:pPr algn="just">
                        <a:lnSpc>
                          <a:spcPct val="115000"/>
                        </a:lnSpc>
                        <a:spcAft>
                          <a:spcPts val="1000"/>
                        </a:spcAft>
                      </a:pPr>
                      <a:r>
                        <a:rPr lang="en-GB" sz="1400" dirty="0" smtClean="0">
                          <a:effectLst/>
                          <a:latin typeface="+mn-lt"/>
                          <a:ea typeface="Calibri" panose="020F0502020204030204" pitchFamily="34" charset="0"/>
                          <a:cs typeface="Times New Roman" panose="02020603050405020304" pitchFamily="18" charset="0"/>
                        </a:rPr>
                        <a:t>Demand</a:t>
                      </a:r>
                      <a:r>
                        <a:rPr lang="en-GB" sz="1400" baseline="0" dirty="0" smtClean="0">
                          <a:effectLst/>
                          <a:latin typeface="+mn-lt"/>
                          <a:ea typeface="Calibri" panose="020F0502020204030204" pitchFamily="34" charset="0"/>
                          <a:cs typeface="Times New Roman" panose="02020603050405020304" pitchFamily="18" charset="0"/>
                        </a:rPr>
                        <a:t> for CBSHIP</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latin typeface="+mn-lt"/>
                        </a:rPr>
                        <a:t>42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latin typeface="+mn-lt"/>
                        </a:rPr>
                        <a:t>300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latin typeface="+mn-lt"/>
                        </a:rPr>
                        <a:t>8</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r>
              <a:tr h="218417">
                <a:tc>
                  <a:txBody>
                    <a:bodyPr/>
                    <a:lstStyle/>
                    <a:p>
                      <a:pPr algn="just">
                        <a:lnSpc>
                          <a:spcPct val="115000"/>
                        </a:lnSpc>
                        <a:spcAft>
                          <a:spcPts val="1000"/>
                        </a:spcAft>
                      </a:pPr>
                      <a:r>
                        <a:rPr lang="en-GB" sz="1400" dirty="0">
                          <a:effectLst/>
                          <a:latin typeface="+mn-lt"/>
                        </a:rPr>
                        <a:t>Relationship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latin typeface="+mn-lt"/>
                        </a:rPr>
                        <a:t>.025**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latin typeface="+mn-lt"/>
                        </a:rPr>
                        <a:t>.684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latin typeface="+mn-lt"/>
                        </a:rPr>
                        <a:t>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400" dirty="0">
                          <a:effectLst/>
                          <a:latin typeface="+mn-lt"/>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838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9"/>
          <p:cNvSpPr txBox="1">
            <a:spLocks/>
          </p:cNvSpPr>
          <p:nvPr/>
        </p:nvSpPr>
        <p:spPr>
          <a:xfrm>
            <a:off x="1907704" y="339502"/>
            <a:ext cx="6817195" cy="53253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2"/>
                </a:solidFill>
              </a:rPr>
              <a:t>SOCIO CULTURAL BELIEFS AND THE DEMAND FOR AND UPTAKE OF COMMUNITY BASED SOCIAL HEALTH INSURANCE IN NIGERIA; A CASE STUDY OF ONDO RESIDENTS</a:t>
            </a:r>
            <a:endParaRPr lang="en-US" sz="2800" dirty="0">
              <a:solidFill>
                <a:schemeClr val="bg2"/>
              </a:solidFill>
            </a:endParaRPr>
          </a:p>
        </p:txBody>
      </p:sp>
      <p:sp>
        <p:nvSpPr>
          <p:cNvPr id="3" name="Content Placeholder 11">
            <a:extLst>
              <a:ext uri="{FF2B5EF4-FFF2-40B4-BE49-F238E27FC236}">
                <a16:creationId xmlns:a16="http://schemas.microsoft.com/office/drawing/2014/main" xmlns="" id="{FBB1715A-DC86-4D91-8E54-DECD0B7F54C6}"/>
              </a:ext>
            </a:extLst>
          </p:cNvPr>
          <p:cNvSpPr txBox="1">
            <a:spLocks/>
          </p:cNvSpPr>
          <p:nvPr/>
        </p:nvSpPr>
        <p:spPr>
          <a:xfrm>
            <a:off x="107504" y="1203598"/>
            <a:ext cx="8617396" cy="32403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1200"/>
              </a:spcBef>
              <a:spcAft>
                <a:spcPts val="600"/>
              </a:spcAft>
              <a:buClr>
                <a:srgbClr val="C00000"/>
              </a:buClr>
            </a:pPr>
            <a:r>
              <a:rPr lang="en-GB" sz="1400" dirty="0" smtClean="0">
                <a:solidFill>
                  <a:srgbClr val="FF0000"/>
                </a:solidFill>
                <a:cs typeface="Helvetica" panose="020B0604020202020204" pitchFamily="34" charset="0"/>
              </a:rPr>
              <a:t>FINDINGS CONT’D</a:t>
            </a:r>
            <a:endParaRPr lang="en-US" sz="1400" dirty="0" smtClean="0">
              <a:solidFill>
                <a:srgbClr val="FF0000"/>
              </a:solidFill>
              <a:cs typeface="Helvetica" panose="020B0604020202020204" pitchFamily="34" charset="0"/>
            </a:endParaRPr>
          </a:p>
          <a:p>
            <a:pPr marL="171450" indent="-171450" algn="just">
              <a:buClr>
                <a:srgbClr val="C00000"/>
              </a:buClr>
              <a:buFont typeface="Arial" panose="020B0604020202020204" pitchFamily="34" charset="0"/>
              <a:buChar char="•"/>
            </a:pPr>
            <a:r>
              <a:rPr lang="en-US" sz="1400" b="1" dirty="0" smtClean="0">
                <a:solidFill>
                  <a:schemeClr val="tx1"/>
                </a:solidFill>
              </a:rPr>
              <a:t>Triangulation </a:t>
            </a:r>
            <a:r>
              <a:rPr lang="en-US" sz="1400" b="1" dirty="0">
                <a:solidFill>
                  <a:schemeClr val="tx1"/>
                </a:solidFill>
              </a:rPr>
              <a:t>of findings from case review, in-depth interviews and observation </a:t>
            </a:r>
            <a:r>
              <a:rPr lang="en-US" sz="1400" b="1" dirty="0" smtClean="0">
                <a:solidFill>
                  <a:schemeClr val="tx1"/>
                </a:solidFill>
              </a:rPr>
              <a:t>before and after Social and Behaviour Change Communication interventions (radio jingles and CBSHIP sensitization on market days) suggest </a:t>
            </a:r>
            <a:r>
              <a:rPr lang="en-US" sz="1400" b="1" dirty="0">
                <a:solidFill>
                  <a:schemeClr val="tx1"/>
                </a:solidFill>
              </a:rPr>
              <a:t>that Ondo residents’ demand for CBSHIP, </a:t>
            </a:r>
            <a:r>
              <a:rPr lang="en-US" sz="1400" b="1" dirty="0" smtClean="0">
                <a:solidFill>
                  <a:schemeClr val="tx1"/>
                </a:solidFill>
              </a:rPr>
              <a:t>enrollment and consistency </a:t>
            </a:r>
            <a:r>
              <a:rPr lang="en-US" sz="1400" b="1" dirty="0">
                <a:solidFill>
                  <a:schemeClr val="tx1"/>
                </a:solidFill>
              </a:rPr>
              <a:t>on CBSHIP are negatively affected by the society’s conviction that sickness should not be </a:t>
            </a:r>
            <a:r>
              <a:rPr lang="en-US" sz="1400" b="1" dirty="0" smtClean="0">
                <a:solidFill>
                  <a:schemeClr val="tx1"/>
                </a:solidFill>
              </a:rPr>
              <a:t>predicted or </a:t>
            </a:r>
            <a:r>
              <a:rPr lang="en-US" sz="1400" b="1" smtClean="0">
                <a:solidFill>
                  <a:schemeClr val="tx1"/>
                </a:solidFill>
              </a:rPr>
              <a:t>prepared for.</a:t>
            </a:r>
            <a:endParaRPr lang="en-US" sz="1400" b="1" dirty="0" smtClean="0">
              <a:solidFill>
                <a:schemeClr val="tx1"/>
              </a:solidFill>
            </a:endParaRPr>
          </a:p>
          <a:p>
            <a:pPr marL="171450" indent="-171450" algn="just">
              <a:buClr>
                <a:srgbClr val="C00000"/>
              </a:buClr>
              <a:buFont typeface="Arial" panose="020B0604020202020204" pitchFamily="34" charset="0"/>
              <a:buChar char="•"/>
            </a:pPr>
            <a:endParaRPr lang="en-US" sz="1400" b="1" dirty="0">
              <a:solidFill>
                <a:schemeClr val="tx1"/>
              </a:solidFill>
            </a:endParaRPr>
          </a:p>
          <a:p>
            <a:pPr marL="171450" indent="-171450" algn="just">
              <a:buClr>
                <a:srgbClr val="C00000"/>
              </a:buClr>
              <a:buFont typeface="Arial" panose="020B0604020202020204" pitchFamily="34" charset="0"/>
              <a:buChar char="•"/>
            </a:pPr>
            <a:r>
              <a:rPr lang="en-US" sz="1400" b="1" dirty="0" smtClean="0">
                <a:solidFill>
                  <a:schemeClr val="tx1"/>
                </a:solidFill>
              </a:rPr>
              <a:t>These </a:t>
            </a:r>
            <a:r>
              <a:rPr lang="en-US" sz="1400" b="1" dirty="0">
                <a:solidFill>
                  <a:schemeClr val="tx1"/>
                </a:solidFill>
              </a:rPr>
              <a:t>findings buttress  </a:t>
            </a:r>
            <a:r>
              <a:rPr lang="en-US" sz="1400" b="1" dirty="0" smtClean="0">
                <a:solidFill>
                  <a:schemeClr val="tx1"/>
                </a:solidFill>
              </a:rPr>
              <a:t>Odeyemi (2014)</a:t>
            </a:r>
            <a:r>
              <a:rPr lang="en-US" sz="1400" b="1" dirty="0">
                <a:solidFill>
                  <a:schemeClr val="tx1"/>
                </a:solidFill>
              </a:rPr>
              <a:t>’s </a:t>
            </a:r>
            <a:r>
              <a:rPr lang="en-US" sz="1400" b="1" dirty="0" smtClean="0">
                <a:solidFill>
                  <a:schemeClr val="tx1"/>
                </a:solidFill>
              </a:rPr>
              <a:t>conclusion that  prevalent community customs determine demand for and enrollment on  CBSHIP schemes  and that there is an  </a:t>
            </a:r>
            <a:r>
              <a:rPr lang="en-US" sz="1400" b="1" dirty="0">
                <a:solidFill>
                  <a:schemeClr val="tx1"/>
                </a:solidFill>
              </a:rPr>
              <a:t>increasing </a:t>
            </a:r>
            <a:r>
              <a:rPr lang="en-US" sz="1400" b="1" dirty="0" smtClean="0">
                <a:solidFill>
                  <a:schemeClr val="tx1"/>
                </a:solidFill>
              </a:rPr>
              <a:t>need to:  involve community members and prospective beneficiaries </a:t>
            </a:r>
            <a:r>
              <a:rPr lang="en-US" sz="1400" b="1" dirty="0">
                <a:solidFill>
                  <a:schemeClr val="tx1"/>
                </a:solidFill>
              </a:rPr>
              <a:t>in scheme </a:t>
            </a:r>
            <a:r>
              <a:rPr lang="en-US" sz="1400" b="1" dirty="0" smtClean="0">
                <a:solidFill>
                  <a:schemeClr val="tx1"/>
                </a:solidFill>
              </a:rPr>
              <a:t>design, ensure community centered </a:t>
            </a:r>
            <a:r>
              <a:rPr lang="en-US" sz="1400" b="1" dirty="0">
                <a:solidFill>
                  <a:schemeClr val="tx1"/>
                </a:solidFill>
              </a:rPr>
              <a:t>communication and </a:t>
            </a:r>
            <a:r>
              <a:rPr lang="en-US" sz="1400" b="1" dirty="0" smtClean="0">
                <a:solidFill>
                  <a:schemeClr val="tx1"/>
                </a:solidFill>
              </a:rPr>
              <a:t>improve  health </a:t>
            </a:r>
            <a:r>
              <a:rPr lang="en-US" sz="1400" b="1" dirty="0" smtClean="0">
                <a:solidFill>
                  <a:schemeClr val="tx1"/>
                </a:solidFill>
              </a:rPr>
              <a:t>education.</a:t>
            </a:r>
          </a:p>
          <a:p>
            <a:pPr marL="171450" indent="-171450" algn="just">
              <a:buClr>
                <a:srgbClr val="C00000"/>
              </a:buClr>
              <a:buFont typeface="Arial" panose="020B0604020202020204" pitchFamily="34" charset="0"/>
              <a:buChar char="•"/>
            </a:pPr>
            <a:endParaRPr lang="en-US" sz="1400" b="1" dirty="0">
              <a:solidFill>
                <a:schemeClr val="tx1"/>
              </a:solidFill>
            </a:endParaRPr>
          </a:p>
          <a:p>
            <a:pPr marL="171450" indent="-171450" algn="just">
              <a:buClr>
                <a:srgbClr val="C00000"/>
              </a:buClr>
              <a:buFont typeface="Arial" panose="020B0604020202020204" pitchFamily="34" charset="0"/>
              <a:buChar char="•"/>
            </a:pPr>
            <a:r>
              <a:rPr lang="en-US" sz="1400" b="1" dirty="0" smtClean="0">
                <a:solidFill>
                  <a:schemeClr val="tx1"/>
                </a:solidFill>
              </a:rPr>
              <a:t>The </a:t>
            </a:r>
            <a:r>
              <a:rPr lang="en-US" sz="1400" b="1" dirty="0" smtClean="0">
                <a:solidFill>
                  <a:schemeClr val="tx1"/>
                </a:solidFill>
              </a:rPr>
              <a:t>findings </a:t>
            </a:r>
            <a:r>
              <a:rPr lang="en-US" sz="1400" b="1" dirty="0">
                <a:solidFill>
                  <a:schemeClr val="tx1"/>
                </a:solidFill>
              </a:rPr>
              <a:t>also </a:t>
            </a:r>
            <a:r>
              <a:rPr lang="en-US" sz="1400" b="1" dirty="0" smtClean="0">
                <a:solidFill>
                  <a:schemeClr val="tx1"/>
                </a:solidFill>
              </a:rPr>
              <a:t>resonate with the traditional action type of Max Weber’s social action theory on the position </a:t>
            </a:r>
            <a:r>
              <a:rPr lang="en-US" sz="1400" b="1" dirty="0">
                <a:solidFill>
                  <a:schemeClr val="tx1"/>
                </a:solidFill>
              </a:rPr>
              <a:t>that </a:t>
            </a:r>
            <a:r>
              <a:rPr lang="en-US" sz="1400" b="1" dirty="0" smtClean="0">
                <a:solidFill>
                  <a:schemeClr val="tx1"/>
                </a:solidFill>
              </a:rPr>
              <a:t>the </a:t>
            </a:r>
            <a:r>
              <a:rPr lang="en-US" sz="1400" b="1" dirty="0">
                <a:solidFill>
                  <a:schemeClr val="tx1"/>
                </a:solidFill>
              </a:rPr>
              <a:t>ends and means of social action are fixed by custom and </a:t>
            </a:r>
            <a:r>
              <a:rPr lang="en-US" sz="1400" b="1" dirty="0" smtClean="0">
                <a:solidFill>
                  <a:schemeClr val="tx1"/>
                </a:solidFill>
              </a:rPr>
              <a:t>traditions.</a:t>
            </a:r>
            <a:endParaRPr lang="en-US" sz="1400" b="1" dirty="0">
              <a:solidFill>
                <a:schemeClr val="tx1"/>
              </a:solidFill>
            </a:endParaRPr>
          </a:p>
        </p:txBody>
      </p:sp>
    </p:spTree>
    <p:extLst>
      <p:ext uri="{BB962C8B-B14F-4D97-AF65-F5344CB8AC3E}">
        <p14:creationId xmlns:p14="http://schemas.microsoft.com/office/powerpoint/2010/main" val="2143892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2084</TotalTime>
  <Words>1519</Words>
  <Application>Microsoft Office PowerPoint</Application>
  <PresentationFormat>On-screen Show (16:9)</PresentationFormat>
  <Paragraphs>112</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Oluwatobiloba Akerele</dc:creator>
  <cp:lastModifiedBy>Admin</cp:lastModifiedBy>
  <cp:revision>108</cp:revision>
  <dcterms:created xsi:type="dcterms:W3CDTF">2019-02-11T07:30:24Z</dcterms:created>
  <dcterms:modified xsi:type="dcterms:W3CDTF">2019-03-04T23:20:47Z</dcterms:modified>
</cp:coreProperties>
</file>