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83" r:id="rId2"/>
    <p:sldId id="286" r:id="rId3"/>
    <p:sldId id="287" r:id="rId4"/>
    <p:sldId id="390" r:id="rId5"/>
    <p:sldId id="298" r:id="rId6"/>
    <p:sldId id="288" r:id="rId7"/>
    <p:sldId id="300" r:id="rId8"/>
    <p:sldId id="284" r:id="rId9"/>
    <p:sldId id="382" r:id="rId10"/>
    <p:sldId id="386" r:id="rId11"/>
    <p:sldId id="387" r:id="rId12"/>
    <p:sldId id="384"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aresak, Christine" initials="WC" lastIdx="19" clrIdx="0">
    <p:extLst>
      <p:ext uri="{19B8F6BF-5375-455C-9EA6-DF929625EA0E}">
        <p15:presenceInfo xmlns:p15="http://schemas.microsoft.com/office/powerpoint/2012/main" userId="S::cwaresak@path.org::5ee2077a2cad8acd" providerId="AD"/>
      </p:ext>
    </p:extLst>
  </p:cmAuthor>
  <p:cmAuthor id="2" name="Gannon, Sarah" initials="GS" lastIdx="7" clrIdx="1">
    <p:extLst>
      <p:ext uri="{19B8F6BF-5375-455C-9EA6-DF929625EA0E}">
        <p15:presenceInfo xmlns:p15="http://schemas.microsoft.com/office/powerpoint/2012/main" userId="S-1-5-21-1559300689-131104032-281947949-31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C1212"/>
    <a:srgbClr val="F65050"/>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76" autoAdjust="0"/>
  </p:normalViewPr>
  <p:slideViewPr>
    <p:cSldViewPr>
      <p:cViewPr varScale="1">
        <p:scale>
          <a:sx n="113" d="100"/>
          <a:sy n="113" d="100"/>
        </p:scale>
        <p:origin x="1476"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theme" Target="theme/theme1.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viewProps" Target="viewProps.xml" /><Relationship Id="rId2" Type="http://schemas.openxmlformats.org/officeDocument/2006/relationships/slide" Target="slides/slide1.xml" /><Relationship Id="rId16" Type="http://schemas.openxmlformats.org/officeDocument/2006/relationships/presProps" Target="pres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commentAuthors" Target="commentAuthors.xml" /><Relationship Id="rId10" Type="http://schemas.openxmlformats.org/officeDocument/2006/relationships/slide" Target="slides/slide9.xml" /><Relationship Id="rId19" Type="http://schemas.openxmlformats.org/officeDocument/2006/relationships/tableStyles" Target="tableStyles.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notesMaster" Target="notesMasters/notesMaster1.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E1E649D-FD8E-4EDF-87AA-FC346206B228}" type="datetimeFigureOut">
              <a:rPr lang="en-US" smtClean="0"/>
              <a:t>3/5/2019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DC713B-D4FE-492B-8B7B-05A7A0C09FC7}" type="slidenum">
              <a:rPr lang="en-US" smtClean="0"/>
              <a:t>‹#›</a:t>
            </a:fld>
            <a:endParaRPr lang="en-US"/>
          </a:p>
        </p:txBody>
      </p:sp>
    </p:spTree>
    <p:extLst>
      <p:ext uri="{BB962C8B-B14F-4D97-AF65-F5344CB8AC3E}">
        <p14:creationId xmlns:p14="http://schemas.microsoft.com/office/powerpoint/2010/main" val="42572422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0DC713B-D4FE-492B-8B7B-05A7A0C09FC7}" type="slidenum">
              <a:rPr lang="en-US" smtClean="0"/>
              <a:t>3</a:t>
            </a:fld>
            <a:endParaRPr lang="en-US"/>
          </a:p>
        </p:txBody>
      </p:sp>
    </p:spTree>
    <p:extLst>
      <p:ext uri="{BB962C8B-B14F-4D97-AF65-F5344CB8AC3E}">
        <p14:creationId xmlns:p14="http://schemas.microsoft.com/office/powerpoint/2010/main" val="39612251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DC713B-D4FE-492B-8B7B-05A7A0C09FC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160409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06F76EC-9205-4E56-AC74-92C10B40CD41}" type="datetimeFigureOut">
              <a:rPr lang="en-US" smtClean="0"/>
              <a:pPr/>
              <a:t>3/5/2019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D845EB-92A9-4D4D-B274-DA8321B1A76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06F76EC-9205-4E56-AC74-92C10B40CD41}" type="datetimeFigureOut">
              <a:rPr lang="en-US" smtClean="0"/>
              <a:pPr/>
              <a:t>3/5/2019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D845EB-92A9-4D4D-B274-DA8321B1A76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06F76EC-9205-4E56-AC74-92C10B40CD41}" type="datetimeFigureOut">
              <a:rPr lang="en-US" smtClean="0"/>
              <a:pPr/>
              <a:t>3/5/2019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D845EB-92A9-4D4D-B274-DA8321B1A76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06F76EC-9205-4E56-AC74-92C10B40CD41}" type="datetimeFigureOut">
              <a:rPr lang="en-US" smtClean="0"/>
              <a:pPr/>
              <a:t>3/5/2019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D845EB-92A9-4D4D-B274-DA8321B1A76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06F76EC-9205-4E56-AC74-92C10B40CD41}" type="datetimeFigureOut">
              <a:rPr lang="en-US" smtClean="0"/>
              <a:pPr/>
              <a:t>3/5/2019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D845EB-92A9-4D4D-B274-DA8321B1A76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06F76EC-9205-4E56-AC74-92C10B40CD41}" type="datetimeFigureOut">
              <a:rPr lang="en-US" smtClean="0"/>
              <a:pPr/>
              <a:t>3/5/2019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D845EB-92A9-4D4D-B274-DA8321B1A76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06F76EC-9205-4E56-AC74-92C10B40CD41}" type="datetimeFigureOut">
              <a:rPr lang="en-US" smtClean="0"/>
              <a:pPr/>
              <a:t>3/5/2019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3D845EB-92A9-4D4D-B274-DA8321B1A76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06F76EC-9205-4E56-AC74-92C10B40CD41}" type="datetimeFigureOut">
              <a:rPr lang="en-US" smtClean="0"/>
              <a:pPr/>
              <a:t>3/5/2019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3D845EB-92A9-4D4D-B274-DA8321B1A76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6F76EC-9205-4E56-AC74-92C10B40CD41}" type="datetimeFigureOut">
              <a:rPr lang="en-US" smtClean="0"/>
              <a:pPr/>
              <a:t>3/5/2019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3D845EB-92A9-4D4D-B274-DA8321B1A76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06F76EC-9205-4E56-AC74-92C10B40CD41}" type="datetimeFigureOut">
              <a:rPr lang="en-US" smtClean="0"/>
              <a:pPr/>
              <a:t>3/5/2019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D845EB-92A9-4D4D-B274-DA8321B1A76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06F76EC-9205-4E56-AC74-92C10B40CD41}" type="datetimeFigureOut">
              <a:rPr lang="en-US" smtClean="0"/>
              <a:pPr/>
              <a:t>3/5/2019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D845EB-92A9-4D4D-B274-DA8321B1A76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6F76EC-9205-4E56-AC74-92C10B40CD41}" type="datetimeFigureOut">
              <a:rPr lang="en-US" smtClean="0"/>
              <a:pPr/>
              <a:t>3/5/2019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D845EB-92A9-4D4D-B274-DA8321B1A76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2.xml" /></Relationships>
</file>

<file path=ppt/slides/_rels/slide10.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image" Target="../media/image2.png" /><Relationship Id="rId1" Type="http://schemas.openxmlformats.org/officeDocument/2006/relationships/slideLayout" Target="../slideLayouts/slideLayout2.xml" /><Relationship Id="rId4" Type="http://schemas.openxmlformats.org/officeDocument/2006/relationships/image" Target="../media/image12.png" /></Relationships>
</file>

<file path=ppt/slides/_rels/slide11.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image" Target="../media/image2.png" /><Relationship Id="rId1" Type="http://schemas.openxmlformats.org/officeDocument/2006/relationships/slideLayout" Target="../slideLayouts/slideLayout2.xml" /><Relationship Id="rId4" Type="http://schemas.openxmlformats.org/officeDocument/2006/relationships/image" Target="../media/image13.png" /></Relationships>
</file>

<file path=ppt/slides/_rels/slide12.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image" Target="../media/image2.png" /><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image" Target="../media/image2.png"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3" Type="http://schemas.openxmlformats.org/officeDocument/2006/relationships/image" Target="../media/image2.png" /><Relationship Id="rId2" Type="http://schemas.openxmlformats.org/officeDocument/2006/relationships/notesSlide" Target="../notesSlides/notesSlide1.xml" /><Relationship Id="rId1" Type="http://schemas.openxmlformats.org/officeDocument/2006/relationships/slideLayout" Target="../slideLayouts/slideLayout2.xml" /><Relationship Id="rId6" Type="http://schemas.openxmlformats.org/officeDocument/2006/relationships/image" Target="../media/image3.png" /><Relationship Id="rId5" Type="http://schemas.openxmlformats.org/officeDocument/2006/relationships/hyperlink" Target="https://pink.pharmaintelligence.informa.com/PS119980/Janssen-Pilot-Speeds-Up-African-Approvals-As-Harmonization-Project-Expands" TargetMode="External" /><Relationship Id="rId4" Type="http://schemas.openxmlformats.org/officeDocument/2006/relationships/hyperlink" Target="http://www.nepad.org/resource/situation-analysis-study-medicines-registration-harmonisation-africa-final-report-east" TargetMode="External" /></Relationships>
</file>

<file path=ppt/slides/_rels/slide4.xml.rels><?xml version="1.0" encoding="UTF-8" standalone="yes"?>
<Relationships xmlns="http://schemas.openxmlformats.org/package/2006/relationships"><Relationship Id="rId8" Type="http://schemas.openxmlformats.org/officeDocument/2006/relationships/hyperlink" Target="https://sbccimplementationkits.org/demandrmnch/about-amox/" TargetMode="External" /><Relationship Id="rId3" Type="http://schemas.openxmlformats.org/officeDocument/2006/relationships/image" Target="../media/image2.png" /><Relationship Id="rId7" Type="http://schemas.openxmlformats.org/officeDocument/2006/relationships/image" Target="../media/image6.png" /><Relationship Id="rId2" Type="http://schemas.openxmlformats.org/officeDocument/2006/relationships/notesSlide" Target="../notesSlides/notesSlide2.xml" /><Relationship Id="rId1" Type="http://schemas.openxmlformats.org/officeDocument/2006/relationships/slideLayout" Target="../slideLayouts/slideLayout2.xml" /><Relationship Id="rId6" Type="http://schemas.openxmlformats.org/officeDocument/2006/relationships/image" Target="../media/image5.png" /><Relationship Id="rId11" Type="http://schemas.openxmlformats.org/officeDocument/2006/relationships/image" Target="../media/image8.png" /><Relationship Id="rId5" Type="http://schemas.openxmlformats.org/officeDocument/2006/relationships/image" Target="../media/image4.jpg" /><Relationship Id="rId10" Type="http://schemas.openxmlformats.org/officeDocument/2006/relationships/image" Target="../media/image7.jpeg" /><Relationship Id="rId4" Type="http://schemas.openxmlformats.org/officeDocument/2006/relationships/image" Target="../media/image3.png" /><Relationship Id="rId9" Type="http://schemas.openxmlformats.org/officeDocument/2006/relationships/hyperlink" Target="https://www.nejm.org/doi/full/10.1056/NEJMoa1805489" TargetMode="External" /></Relationships>
</file>

<file path=ppt/slides/_rels/slide5.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image" Target="../media/image2.png" /><Relationship Id="rId1" Type="http://schemas.openxmlformats.org/officeDocument/2006/relationships/slideLayout" Target="../slideLayouts/slideLayout2.xml" /><Relationship Id="rId4" Type="http://schemas.openxmlformats.org/officeDocument/2006/relationships/image" Target="../media/image9.png" /></Relationships>
</file>

<file path=ppt/slides/_rels/slide6.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image" Target="../media/image2.png" /><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image" Target="../media/image2.png" /><Relationship Id="rId1" Type="http://schemas.openxmlformats.org/officeDocument/2006/relationships/slideLayout" Target="../slideLayouts/slideLayout2.xml" /><Relationship Id="rId5" Type="http://schemas.openxmlformats.org/officeDocument/2006/relationships/hyperlink" Target="https://www.livessavedtool.org/" TargetMode="External" /><Relationship Id="rId4" Type="http://schemas.openxmlformats.org/officeDocument/2006/relationships/hyperlink" Target="https://www.path.org/resources/making-case-how-regulatory-harmonisation-can-save-lives-africa/" TargetMode="External" /></Relationships>
</file>

<file path=ppt/slides/_rels/slide8.xml.rels><?xml version="1.0" encoding="UTF-8" standalone="yes"?>
<Relationships xmlns="http://schemas.openxmlformats.org/package/2006/relationships"><Relationship Id="rId2" Type="http://schemas.openxmlformats.org/officeDocument/2006/relationships/image" Target="../media/image10.png" /><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image" Target="../media/image2.png" /><Relationship Id="rId1" Type="http://schemas.openxmlformats.org/officeDocument/2006/relationships/slideLayout" Target="../slideLayouts/slideLayout2.xml" /><Relationship Id="rId4" Type="http://schemas.openxmlformats.org/officeDocument/2006/relationships/image" Target="../media/image11.png" /></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itle 1"/>
          <p:cNvSpPr txBox="1">
            <a:spLocks/>
          </p:cNvSpPr>
          <p:nvPr/>
        </p:nvSpPr>
        <p:spPr>
          <a:xfrm>
            <a:off x="0" y="2233572"/>
            <a:ext cx="4114800" cy="340518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br>
              <a:rPr lang="en-US"/>
            </a:br>
            <a:br>
              <a:rPr lang="en-US"/>
            </a:br>
            <a:endParaRPr lang="en-US" sz="2800" i="1" dirty="0"/>
          </a:p>
        </p:txBody>
      </p:sp>
      <p:grpSp>
        <p:nvGrpSpPr>
          <p:cNvPr id="9" name="Group 8"/>
          <p:cNvGrpSpPr/>
          <p:nvPr/>
        </p:nvGrpSpPr>
        <p:grpSpPr>
          <a:xfrm>
            <a:off x="-50932" y="2514600"/>
            <a:ext cx="9245864" cy="1316182"/>
            <a:chOff x="520567" y="5547360"/>
            <a:chExt cx="9245864" cy="1901953"/>
          </a:xfrm>
          <a:noFill/>
        </p:grpSpPr>
        <p:sp>
          <p:nvSpPr>
            <p:cNvPr id="10" name="Rectangle 9"/>
            <p:cNvSpPr/>
            <p:nvPr/>
          </p:nvSpPr>
          <p:spPr>
            <a:xfrm>
              <a:off x="520567" y="5547361"/>
              <a:ext cx="9245864" cy="1901952"/>
            </a:xfrm>
            <a:prstGeom prst="rect">
              <a:avLst/>
            </a:prstGeom>
            <a:grpFill/>
          </p:spPr>
          <p:style>
            <a:lnRef idx="0">
              <a:schemeClr val="accent1">
                <a:hueOff val="0"/>
                <a:satOff val="0"/>
                <a:lumOff val="0"/>
                <a:alphaOff val="0"/>
              </a:schemeClr>
            </a:lnRef>
            <a:fillRef idx="1">
              <a:schemeClr val="accent1">
                <a:tint val="50000"/>
                <a:alpha val="40000"/>
                <a:hueOff val="0"/>
                <a:satOff val="0"/>
                <a:lumOff val="0"/>
                <a:alphaOff val="0"/>
              </a:schemeClr>
            </a:fillRef>
            <a:effectRef idx="0">
              <a:schemeClr val="accent1">
                <a:tint val="50000"/>
                <a:alpha val="40000"/>
                <a:hueOff val="0"/>
                <a:satOff val="0"/>
                <a:lumOff val="0"/>
                <a:alphaOff val="0"/>
              </a:schemeClr>
            </a:effectRef>
            <a:fontRef idx="minor">
              <a:schemeClr val="lt1">
                <a:hueOff val="0"/>
                <a:satOff val="0"/>
                <a:lumOff val="0"/>
                <a:alphaOff val="0"/>
              </a:schemeClr>
            </a:fontRef>
          </p:style>
        </p:sp>
        <p:sp>
          <p:nvSpPr>
            <p:cNvPr id="11" name="Rectangle 10"/>
            <p:cNvSpPr/>
            <p:nvPr/>
          </p:nvSpPr>
          <p:spPr>
            <a:xfrm>
              <a:off x="520567" y="5547360"/>
              <a:ext cx="9245864" cy="1901952"/>
            </a:xfrm>
            <a:prstGeom prst="rect">
              <a:avLst/>
            </a:prstGeom>
            <a:grpFill/>
          </p:spPr>
          <p:style>
            <a:lnRef idx="0">
              <a:scrgbClr r="0" g="0" b="0"/>
            </a:lnRef>
            <a:fillRef idx="0">
              <a:scrgbClr r="0" g="0" b="0"/>
            </a:fillRef>
            <a:effectRef idx="0">
              <a:scrgbClr r="0" g="0" b="0"/>
            </a:effectRef>
            <a:fontRef idx="minor">
              <a:schemeClr val="lt1">
                <a:hueOff val="0"/>
                <a:satOff val="0"/>
                <a:lumOff val="0"/>
                <a:alphaOff val="0"/>
              </a:schemeClr>
            </a:fontRef>
          </p:style>
          <p:txBody>
            <a:bodyPr spcFirstLastPara="0" vert="horz" wrap="square" lIns="165100" tIns="165100" rIns="165100" bIns="165100" numCol="1" spcCol="1270" anchor="ctr" anchorCtr="0">
              <a:noAutofit/>
            </a:bodyPr>
            <a:lstStyle/>
            <a:p>
              <a:pPr algn="ctr">
                <a:lnSpc>
                  <a:spcPts val="4000"/>
                </a:lnSpc>
              </a:pPr>
              <a:r>
                <a:rPr lang="en-US" sz="3600" dirty="0">
                  <a:latin typeface="Arial" panose="020B0604020202020204" pitchFamily="34" charset="0"/>
                  <a:cs typeface="Arial" panose="020B0604020202020204" pitchFamily="34" charset="0"/>
                </a:rPr>
                <a:t>Modeling the impact of harmonised regulatory systems on lives saved in Eastern and Southern Africa</a:t>
              </a:r>
              <a:endParaRPr lang="en-US" sz="1200" dirty="0">
                <a:latin typeface="Arial" panose="020B0604020202020204" pitchFamily="34" charset="0"/>
                <a:cs typeface="Arial" panose="020B0604020202020204" pitchFamily="34" charset="0"/>
              </a:endParaRPr>
            </a:p>
            <a:p>
              <a:pPr algn="ctr">
                <a:spcAft>
                  <a:spcPts val="0"/>
                </a:spcAft>
              </a:pPr>
              <a:endParaRPr lang="en-US" dirty="0">
                <a:latin typeface="Helvetica" pitchFamily="2" charset="0"/>
              </a:endParaRPr>
            </a:p>
            <a:p>
              <a:pPr algn="ctr">
                <a:spcAft>
                  <a:spcPts val="0"/>
                </a:spcAft>
              </a:pPr>
              <a:r>
                <a:rPr lang="en-US" dirty="0">
                  <a:latin typeface="Helvetica" pitchFamily="2" charset="0"/>
                </a:rPr>
                <a:t>Presenter: Pauline Irungu</a:t>
              </a:r>
            </a:p>
            <a:p>
              <a:pPr algn="ctr">
                <a:spcAft>
                  <a:spcPts val="0"/>
                </a:spcAft>
              </a:pPr>
              <a:endParaRPr lang="en-US" sz="1400" dirty="0">
                <a:latin typeface="Helvetica" pitchFamily="2" charset="0"/>
              </a:endParaRPr>
            </a:p>
            <a:p>
              <a:pPr algn="ctr">
                <a:spcAft>
                  <a:spcPts val="0"/>
                </a:spcAft>
              </a:pPr>
              <a:r>
                <a:rPr lang="en-US" sz="1400" dirty="0">
                  <a:latin typeface="Helvetica" pitchFamily="2" charset="0"/>
                </a:rPr>
                <a:t>Coauthors: Tara Herrick, Sarah Gannon, Claire Wingfield, Jenny Blair</a:t>
              </a:r>
            </a:p>
          </p:txBody>
        </p:sp>
      </p:grpSp>
    </p:spTree>
    <p:extLst>
      <p:ext uri="{BB962C8B-B14F-4D97-AF65-F5344CB8AC3E}">
        <p14:creationId xmlns:p14="http://schemas.microsoft.com/office/powerpoint/2010/main" val="5751412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Title 9"/>
          <p:cNvSpPr>
            <a:spLocks noGrp="1"/>
          </p:cNvSpPr>
          <p:nvPr>
            <p:ph type="title"/>
          </p:nvPr>
        </p:nvSpPr>
        <p:spPr>
          <a:xfrm>
            <a:off x="2667000" y="536914"/>
            <a:ext cx="6019800" cy="520023"/>
          </a:xfrm>
          <a:noFill/>
        </p:spPr>
        <p:txBody>
          <a:bodyPr>
            <a:normAutofit/>
          </a:bodyPr>
          <a:lstStyle/>
          <a:p>
            <a:pPr algn="l"/>
            <a:r>
              <a:rPr lang="en-US" sz="2800" b="1" u="sng" dirty="0">
                <a:solidFill>
                  <a:schemeClr val="bg1"/>
                </a:solidFill>
                <a:cs typeface="Helvetica" panose="020B0604020202020204" pitchFamily="34" charset="0"/>
              </a:rPr>
              <a:t>APPENDIX 2: RESULTS (Amoxicillin)</a:t>
            </a:r>
          </a:p>
        </p:txBody>
      </p:sp>
      <p:pic>
        <p:nvPicPr>
          <p:cNvPr id="4" name="Picture 3">
            <a:extLst>
              <a:ext uri="{FF2B5EF4-FFF2-40B4-BE49-F238E27FC236}">
                <a16:creationId xmlns:a16="http://schemas.microsoft.com/office/drawing/2014/main" id="{3C0E875E-2791-4CCA-AFFF-0BBACC4804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24800" y="342900"/>
            <a:ext cx="993913" cy="381000"/>
          </a:xfrm>
          <a:prstGeom prst="rect">
            <a:avLst/>
          </a:prstGeom>
        </p:spPr>
      </p:pic>
      <p:sp>
        <p:nvSpPr>
          <p:cNvPr id="22" name="TextBox 21">
            <a:extLst>
              <a:ext uri="{FF2B5EF4-FFF2-40B4-BE49-F238E27FC236}">
                <a16:creationId xmlns:a16="http://schemas.microsoft.com/office/drawing/2014/main" id="{750E5B45-F28C-4D9E-91F7-E6BE7E3082B0}"/>
              </a:ext>
            </a:extLst>
          </p:cNvPr>
          <p:cNvSpPr txBox="1"/>
          <p:nvPr/>
        </p:nvSpPr>
        <p:spPr>
          <a:xfrm>
            <a:off x="568452" y="1640235"/>
            <a:ext cx="8042148" cy="628762"/>
          </a:xfrm>
          <a:prstGeom prst="rect">
            <a:avLst/>
          </a:prstGeom>
          <a:noFill/>
        </p:spPr>
        <p:txBody>
          <a:bodyPr wrap="square" lIns="0" tIns="0" rIns="0" bIns="0" rtlCol="0" anchor="t">
            <a:spAutoFit/>
          </a:bodyPr>
          <a:lstStyle/>
          <a:p>
            <a:pPr lvl="0">
              <a:lnSpc>
                <a:spcPts val="2500"/>
              </a:lnSpc>
              <a:spcAft>
                <a:spcPts val="1800"/>
              </a:spcAft>
            </a:pPr>
            <a:r>
              <a:rPr lang="en-US" sz="2000" b="1" dirty="0">
                <a:solidFill>
                  <a:prstClr val="black"/>
                </a:solidFill>
                <a:cs typeface="Arial" panose="020B0604020202020204" pitchFamily="34" charset="0"/>
              </a:rPr>
              <a:t>Modeling results demonstrating the potential impact of regulatory harmonisation for amoxicillin dispersible tablets</a:t>
            </a:r>
          </a:p>
        </p:txBody>
      </p:sp>
      <p:pic>
        <p:nvPicPr>
          <p:cNvPr id="2" name="Picture 1">
            <a:extLst>
              <a:ext uri="{FF2B5EF4-FFF2-40B4-BE49-F238E27FC236}">
                <a16:creationId xmlns:a16="http://schemas.microsoft.com/office/drawing/2014/main" id="{B4B87FB3-23D2-4C37-ABDE-881D4E563294}"/>
              </a:ext>
            </a:extLst>
          </p:cNvPr>
          <p:cNvPicPr>
            <a:picLocks noChangeAspect="1"/>
          </p:cNvPicPr>
          <p:nvPr/>
        </p:nvPicPr>
        <p:blipFill>
          <a:blip r:embed="rId4"/>
          <a:stretch>
            <a:fillRect/>
          </a:stretch>
        </p:blipFill>
        <p:spPr>
          <a:xfrm>
            <a:off x="845674" y="2359039"/>
            <a:ext cx="7452652" cy="3840480"/>
          </a:xfrm>
          <a:prstGeom prst="rect">
            <a:avLst/>
          </a:prstGeom>
        </p:spPr>
      </p:pic>
    </p:spTree>
    <p:extLst>
      <p:ext uri="{BB962C8B-B14F-4D97-AF65-F5344CB8AC3E}">
        <p14:creationId xmlns:p14="http://schemas.microsoft.com/office/powerpoint/2010/main" val="39749554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Title 9"/>
          <p:cNvSpPr>
            <a:spLocks noGrp="1"/>
          </p:cNvSpPr>
          <p:nvPr>
            <p:ph type="title"/>
          </p:nvPr>
        </p:nvSpPr>
        <p:spPr>
          <a:xfrm>
            <a:off x="2667000" y="536914"/>
            <a:ext cx="6019800" cy="520023"/>
          </a:xfrm>
          <a:noFill/>
        </p:spPr>
        <p:txBody>
          <a:bodyPr>
            <a:normAutofit/>
          </a:bodyPr>
          <a:lstStyle/>
          <a:p>
            <a:pPr algn="l"/>
            <a:r>
              <a:rPr lang="en-US" sz="2800" b="1" u="sng" dirty="0">
                <a:solidFill>
                  <a:schemeClr val="bg1"/>
                </a:solidFill>
                <a:cs typeface="Helvetica" panose="020B0604020202020204" pitchFamily="34" charset="0"/>
              </a:rPr>
              <a:t>APPENDIX 3: RESULTS (Carbetocin)</a:t>
            </a:r>
          </a:p>
        </p:txBody>
      </p:sp>
      <p:pic>
        <p:nvPicPr>
          <p:cNvPr id="4" name="Picture 3">
            <a:extLst>
              <a:ext uri="{FF2B5EF4-FFF2-40B4-BE49-F238E27FC236}">
                <a16:creationId xmlns:a16="http://schemas.microsoft.com/office/drawing/2014/main" id="{3C0E875E-2791-4CCA-AFFF-0BBACC4804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24800" y="342900"/>
            <a:ext cx="993913" cy="381000"/>
          </a:xfrm>
          <a:prstGeom prst="rect">
            <a:avLst/>
          </a:prstGeom>
        </p:spPr>
      </p:pic>
      <p:sp>
        <p:nvSpPr>
          <p:cNvPr id="22" name="TextBox 21">
            <a:extLst>
              <a:ext uri="{FF2B5EF4-FFF2-40B4-BE49-F238E27FC236}">
                <a16:creationId xmlns:a16="http://schemas.microsoft.com/office/drawing/2014/main" id="{750E5B45-F28C-4D9E-91F7-E6BE7E3082B0}"/>
              </a:ext>
            </a:extLst>
          </p:cNvPr>
          <p:cNvSpPr txBox="1"/>
          <p:nvPr/>
        </p:nvSpPr>
        <p:spPr>
          <a:xfrm>
            <a:off x="568452" y="1640235"/>
            <a:ext cx="8042148" cy="628762"/>
          </a:xfrm>
          <a:prstGeom prst="rect">
            <a:avLst/>
          </a:prstGeom>
          <a:noFill/>
        </p:spPr>
        <p:txBody>
          <a:bodyPr wrap="square" lIns="0" tIns="0" rIns="0" bIns="0" rtlCol="0" anchor="t">
            <a:spAutoFit/>
          </a:bodyPr>
          <a:lstStyle/>
          <a:p>
            <a:pPr lvl="0">
              <a:lnSpc>
                <a:spcPts val="2500"/>
              </a:lnSpc>
              <a:spcAft>
                <a:spcPts val="1800"/>
              </a:spcAft>
            </a:pPr>
            <a:r>
              <a:rPr lang="en-US" sz="2000" b="1" dirty="0">
                <a:solidFill>
                  <a:prstClr val="black"/>
                </a:solidFill>
                <a:cs typeface="Arial" panose="020B0604020202020204" pitchFamily="34" charset="0"/>
              </a:rPr>
              <a:t>Modeling results demonstrating the potential impact of regulatory harmonisation for heat-stable carbetocin</a:t>
            </a:r>
          </a:p>
        </p:txBody>
      </p:sp>
      <p:pic>
        <p:nvPicPr>
          <p:cNvPr id="2" name="Picture 1">
            <a:extLst>
              <a:ext uri="{FF2B5EF4-FFF2-40B4-BE49-F238E27FC236}">
                <a16:creationId xmlns:a16="http://schemas.microsoft.com/office/drawing/2014/main" id="{BD150FE7-0C44-41AE-82F2-CF5B84D4DEA3}"/>
              </a:ext>
            </a:extLst>
          </p:cNvPr>
          <p:cNvPicPr>
            <a:picLocks noChangeAspect="1"/>
          </p:cNvPicPr>
          <p:nvPr/>
        </p:nvPicPr>
        <p:blipFill>
          <a:blip r:embed="rId4"/>
          <a:stretch>
            <a:fillRect/>
          </a:stretch>
        </p:blipFill>
        <p:spPr>
          <a:xfrm>
            <a:off x="840203" y="2371344"/>
            <a:ext cx="7400911" cy="3749040"/>
          </a:xfrm>
          <a:prstGeom prst="rect">
            <a:avLst/>
          </a:prstGeom>
        </p:spPr>
      </p:pic>
    </p:spTree>
    <p:extLst>
      <p:ext uri="{BB962C8B-B14F-4D97-AF65-F5344CB8AC3E}">
        <p14:creationId xmlns:p14="http://schemas.microsoft.com/office/powerpoint/2010/main" val="41662717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Title 9"/>
          <p:cNvSpPr>
            <a:spLocks noGrp="1"/>
          </p:cNvSpPr>
          <p:nvPr>
            <p:ph type="title"/>
          </p:nvPr>
        </p:nvSpPr>
        <p:spPr>
          <a:xfrm>
            <a:off x="2667000" y="536914"/>
            <a:ext cx="6019800" cy="520023"/>
          </a:xfrm>
          <a:noFill/>
        </p:spPr>
        <p:txBody>
          <a:bodyPr>
            <a:normAutofit/>
          </a:bodyPr>
          <a:lstStyle/>
          <a:p>
            <a:pPr algn="l"/>
            <a:r>
              <a:rPr lang="en-US" sz="2800" b="1" u="sng">
                <a:solidFill>
                  <a:schemeClr val="bg1"/>
                </a:solidFill>
                <a:cs typeface="Helvetica" panose="020B0604020202020204" pitchFamily="34" charset="0"/>
              </a:rPr>
              <a:t>APPENDIX 4: MODEL LIMITATIONS</a:t>
            </a:r>
            <a:endParaRPr lang="en-US" sz="2800" b="1" u="sng" dirty="0">
              <a:solidFill>
                <a:schemeClr val="bg1"/>
              </a:solidFill>
              <a:cs typeface="Helvetica" panose="020B0604020202020204" pitchFamily="34" charset="0"/>
            </a:endParaRPr>
          </a:p>
        </p:txBody>
      </p:sp>
      <p:pic>
        <p:nvPicPr>
          <p:cNvPr id="4" name="Picture 3">
            <a:extLst>
              <a:ext uri="{FF2B5EF4-FFF2-40B4-BE49-F238E27FC236}">
                <a16:creationId xmlns:a16="http://schemas.microsoft.com/office/drawing/2014/main" id="{3C0E875E-2791-4CCA-AFFF-0BBACC4804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24800" y="342900"/>
            <a:ext cx="993913" cy="381000"/>
          </a:xfrm>
          <a:prstGeom prst="rect">
            <a:avLst/>
          </a:prstGeom>
        </p:spPr>
      </p:pic>
      <p:sp>
        <p:nvSpPr>
          <p:cNvPr id="6" name="Content Placeholder 11">
            <a:extLst>
              <a:ext uri="{FF2B5EF4-FFF2-40B4-BE49-F238E27FC236}">
                <a16:creationId xmlns:a16="http://schemas.microsoft.com/office/drawing/2014/main" id="{69F46271-F0B0-430C-B695-71FCBC83563A}"/>
              </a:ext>
            </a:extLst>
          </p:cNvPr>
          <p:cNvSpPr>
            <a:spLocks noGrp="1"/>
          </p:cNvSpPr>
          <p:nvPr>
            <p:ph sz="half" idx="1"/>
          </p:nvPr>
        </p:nvSpPr>
        <p:spPr>
          <a:xfrm>
            <a:off x="419100" y="1828800"/>
            <a:ext cx="8305800" cy="4648200"/>
          </a:xfrm>
        </p:spPr>
        <p:txBody>
          <a:bodyPr>
            <a:normAutofit fontScale="47500" lnSpcReduction="20000"/>
          </a:bodyPr>
          <a:lstStyle/>
          <a:p>
            <a:pPr>
              <a:spcBef>
                <a:spcPts val="1200"/>
              </a:spcBef>
              <a:spcAft>
                <a:spcPts val="600"/>
              </a:spcAft>
              <a:buClr>
                <a:srgbClr val="C00000"/>
              </a:buClr>
            </a:pPr>
            <a:r>
              <a:rPr lang="en-US" sz="3600" dirty="0">
                <a:cs typeface="Helvetica" panose="020B0604020202020204" pitchFamily="34" charset="0"/>
              </a:rPr>
              <a:t>For both medicines, it is recognized that </a:t>
            </a:r>
            <a:r>
              <a:rPr lang="en-US" sz="3600" b="1" dirty="0">
                <a:cs typeface="Helvetica" panose="020B0604020202020204" pitchFamily="34" charset="0"/>
              </a:rPr>
              <a:t>registration is only one necessary component in launching a product </a:t>
            </a:r>
            <a:r>
              <a:rPr lang="en-US" sz="3600" dirty="0">
                <a:cs typeface="Helvetica" panose="020B0604020202020204" pitchFamily="34" charset="0"/>
              </a:rPr>
              <a:t>and that registration alone does not guarantee these medicines will become available.</a:t>
            </a:r>
          </a:p>
          <a:p>
            <a:pPr>
              <a:spcBef>
                <a:spcPts val="1200"/>
              </a:spcBef>
              <a:spcAft>
                <a:spcPts val="600"/>
              </a:spcAft>
              <a:buClr>
                <a:srgbClr val="C00000"/>
              </a:buClr>
            </a:pPr>
            <a:r>
              <a:rPr lang="en-US" sz="3600" dirty="0">
                <a:cs typeface="Helvetica" panose="020B0604020202020204" pitchFamily="34" charset="0"/>
              </a:rPr>
              <a:t>This analysis </a:t>
            </a:r>
            <a:r>
              <a:rPr lang="en-US" sz="3600" b="1" dirty="0">
                <a:cs typeface="Helvetica" panose="020B0604020202020204" pitchFamily="34" charset="0"/>
              </a:rPr>
              <a:t>assumes that heat-stable carbetocin will reach regulatory milestones and begin its global launch in 2018</a:t>
            </a:r>
            <a:r>
              <a:rPr lang="en-US" sz="3600" dirty="0">
                <a:cs typeface="Helvetica" panose="020B0604020202020204" pitchFamily="34" charset="0"/>
              </a:rPr>
              <a:t>. However, it is possible that this launch may be delayed or not occur.</a:t>
            </a:r>
          </a:p>
          <a:p>
            <a:pPr>
              <a:spcBef>
                <a:spcPts val="1200"/>
              </a:spcBef>
              <a:spcAft>
                <a:spcPts val="600"/>
              </a:spcAft>
              <a:buClr>
                <a:srgbClr val="C00000"/>
              </a:buClr>
            </a:pPr>
            <a:r>
              <a:rPr lang="en-US" sz="3600" b="1" dirty="0">
                <a:cs typeface="Helvetica" panose="020B0604020202020204" pitchFamily="34" charset="0"/>
              </a:rPr>
              <a:t>Amoxicillin dispersible tablets were already available in some markets </a:t>
            </a:r>
            <a:r>
              <a:rPr lang="en-US" sz="3600" dirty="0">
                <a:cs typeface="Helvetica" panose="020B0604020202020204" pitchFamily="34" charset="0"/>
              </a:rPr>
              <a:t>when this analysis was undertaken, but given the need to scale more broadly, it was selected for this analysis.</a:t>
            </a:r>
          </a:p>
          <a:p>
            <a:pPr>
              <a:spcBef>
                <a:spcPts val="1200"/>
              </a:spcBef>
              <a:spcAft>
                <a:spcPts val="600"/>
              </a:spcAft>
              <a:buClr>
                <a:srgbClr val="C00000"/>
              </a:buClr>
            </a:pPr>
            <a:r>
              <a:rPr lang="en-US" sz="3600" dirty="0">
                <a:cs typeface="Helvetica" panose="020B0604020202020204" pitchFamily="34" charset="0"/>
              </a:rPr>
              <a:t>These two medicines alone </a:t>
            </a:r>
            <a:r>
              <a:rPr lang="en-US" sz="3600" b="1" dirty="0">
                <a:cs typeface="Helvetica" panose="020B0604020202020204" pitchFamily="34" charset="0"/>
              </a:rPr>
              <a:t>do not represent the total impact of regulatory harmonisation</a:t>
            </a:r>
            <a:r>
              <a:rPr lang="en-US" sz="3600" dirty="0">
                <a:cs typeface="Helvetica" panose="020B0604020202020204" pitchFamily="34" charset="0"/>
              </a:rPr>
              <a:t>; they are designed to be used as case studies to highlight what is possible for select emerging medicines.</a:t>
            </a:r>
          </a:p>
          <a:p>
            <a:pPr>
              <a:spcBef>
                <a:spcPts val="1200"/>
              </a:spcBef>
              <a:spcAft>
                <a:spcPts val="600"/>
              </a:spcAft>
              <a:buClr>
                <a:srgbClr val="C00000"/>
              </a:buClr>
            </a:pPr>
            <a:r>
              <a:rPr lang="en-US" sz="3600" dirty="0">
                <a:cs typeface="Helvetica" panose="020B0604020202020204" pitchFamily="34" charset="0"/>
              </a:rPr>
              <a:t>Regulatory harmonisation efforts have improved since the modeling exercise occurred, thus the </a:t>
            </a:r>
            <a:r>
              <a:rPr lang="en-US" sz="3600" b="1" dirty="0">
                <a:cs typeface="Helvetica" panose="020B0604020202020204" pitchFamily="34" charset="0"/>
              </a:rPr>
              <a:t>baseline model scenario may underestimate the recent progress</a:t>
            </a:r>
            <a:r>
              <a:rPr lang="en-US" sz="3600" dirty="0">
                <a:cs typeface="Helvetica" panose="020B0604020202020204" pitchFamily="34" charset="0"/>
              </a:rPr>
              <a:t>. </a:t>
            </a:r>
          </a:p>
        </p:txBody>
      </p:sp>
    </p:spTree>
    <p:extLst>
      <p:ext uri="{BB962C8B-B14F-4D97-AF65-F5344CB8AC3E}">
        <p14:creationId xmlns:p14="http://schemas.microsoft.com/office/powerpoint/2010/main" val="15234594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Title 9"/>
          <p:cNvSpPr>
            <a:spLocks noGrp="1"/>
          </p:cNvSpPr>
          <p:nvPr>
            <p:ph type="title"/>
          </p:nvPr>
        </p:nvSpPr>
        <p:spPr>
          <a:xfrm>
            <a:off x="2667000" y="536914"/>
            <a:ext cx="6019800" cy="520023"/>
          </a:xfrm>
          <a:noFill/>
        </p:spPr>
        <p:txBody>
          <a:bodyPr>
            <a:normAutofit/>
          </a:bodyPr>
          <a:lstStyle/>
          <a:p>
            <a:pPr algn="l"/>
            <a:r>
              <a:rPr lang="en-US" sz="2800" b="1" u="sng" dirty="0">
                <a:solidFill>
                  <a:schemeClr val="bg1"/>
                </a:solidFill>
                <a:cs typeface="Helvetica" panose="020B0604020202020204" pitchFamily="34" charset="0"/>
              </a:rPr>
              <a:t>STRUCTURE OF PRESENTATION</a:t>
            </a:r>
          </a:p>
        </p:txBody>
      </p:sp>
      <p:sp>
        <p:nvSpPr>
          <p:cNvPr id="10" name="Content Placeholder 11">
            <a:extLst>
              <a:ext uri="{FF2B5EF4-FFF2-40B4-BE49-F238E27FC236}">
                <a16:creationId xmlns:a16="http://schemas.microsoft.com/office/drawing/2014/main" id="{FBB1715A-DC86-4D91-8E54-DECD0B7F54C6}"/>
              </a:ext>
            </a:extLst>
          </p:cNvPr>
          <p:cNvSpPr>
            <a:spLocks noGrp="1"/>
          </p:cNvSpPr>
          <p:nvPr>
            <p:ph sz="half" idx="1"/>
          </p:nvPr>
        </p:nvSpPr>
        <p:spPr>
          <a:xfrm>
            <a:off x="419100" y="1828800"/>
            <a:ext cx="8305800" cy="4648200"/>
          </a:xfrm>
        </p:spPr>
        <p:txBody>
          <a:bodyPr>
            <a:normAutofit/>
          </a:bodyPr>
          <a:lstStyle/>
          <a:p>
            <a:pPr>
              <a:spcBef>
                <a:spcPts val="1200"/>
              </a:spcBef>
              <a:spcAft>
                <a:spcPts val="600"/>
              </a:spcAft>
              <a:buClr>
                <a:srgbClr val="C00000"/>
              </a:buClr>
            </a:pPr>
            <a:r>
              <a:rPr lang="en-US" sz="3600" dirty="0">
                <a:cs typeface="Helvetica" panose="020B0604020202020204" pitchFamily="34" charset="0"/>
              </a:rPr>
              <a:t>Background</a:t>
            </a:r>
          </a:p>
          <a:p>
            <a:pPr>
              <a:spcBef>
                <a:spcPts val="1200"/>
              </a:spcBef>
              <a:spcAft>
                <a:spcPts val="600"/>
              </a:spcAft>
              <a:buClr>
                <a:srgbClr val="C00000"/>
              </a:buClr>
            </a:pPr>
            <a:r>
              <a:rPr lang="en-US" sz="3600" dirty="0">
                <a:cs typeface="Helvetica" panose="020B0604020202020204" pitchFamily="34" charset="0"/>
              </a:rPr>
              <a:t>Methods</a:t>
            </a:r>
          </a:p>
          <a:p>
            <a:pPr>
              <a:spcBef>
                <a:spcPts val="1200"/>
              </a:spcBef>
              <a:spcAft>
                <a:spcPts val="600"/>
              </a:spcAft>
              <a:buClr>
                <a:srgbClr val="C00000"/>
              </a:buClr>
            </a:pPr>
            <a:r>
              <a:rPr lang="en-US" sz="3600" dirty="0">
                <a:cs typeface="Helvetica" panose="020B0604020202020204" pitchFamily="34" charset="0"/>
              </a:rPr>
              <a:t>Results</a:t>
            </a:r>
          </a:p>
          <a:p>
            <a:pPr>
              <a:spcBef>
                <a:spcPts val="1200"/>
              </a:spcBef>
              <a:spcAft>
                <a:spcPts val="600"/>
              </a:spcAft>
              <a:buClr>
                <a:srgbClr val="C00000"/>
              </a:buClr>
            </a:pPr>
            <a:r>
              <a:rPr lang="en-US" sz="3600" dirty="0">
                <a:cs typeface="Helvetica" panose="020B0604020202020204" pitchFamily="34" charset="0"/>
              </a:rPr>
              <a:t>Recommendations</a:t>
            </a:r>
          </a:p>
          <a:p>
            <a:pPr>
              <a:spcBef>
                <a:spcPts val="1200"/>
              </a:spcBef>
              <a:spcAft>
                <a:spcPts val="600"/>
              </a:spcAft>
              <a:buClr>
                <a:srgbClr val="C00000"/>
              </a:buClr>
            </a:pPr>
            <a:r>
              <a:rPr lang="en-US" sz="3600" dirty="0">
                <a:cs typeface="Helvetica" panose="020B0604020202020204" pitchFamily="34" charset="0"/>
              </a:rPr>
              <a:t>Contact information</a:t>
            </a:r>
          </a:p>
        </p:txBody>
      </p:sp>
      <p:pic>
        <p:nvPicPr>
          <p:cNvPr id="3" name="Picture 2">
            <a:extLst>
              <a:ext uri="{FF2B5EF4-FFF2-40B4-BE49-F238E27FC236}">
                <a16:creationId xmlns:a16="http://schemas.microsoft.com/office/drawing/2014/main" id="{6B975F35-EDC7-4683-8994-92897194480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24800" y="342900"/>
            <a:ext cx="993913" cy="381000"/>
          </a:xfrm>
          <a:prstGeom prst="rect">
            <a:avLst/>
          </a:prstGeom>
        </p:spPr>
      </p:pic>
    </p:spTree>
    <p:extLst>
      <p:ext uri="{BB962C8B-B14F-4D97-AF65-F5344CB8AC3E}">
        <p14:creationId xmlns:p14="http://schemas.microsoft.com/office/powerpoint/2010/main" val="20032336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8" name="Title 9"/>
          <p:cNvSpPr>
            <a:spLocks noGrp="1"/>
          </p:cNvSpPr>
          <p:nvPr>
            <p:ph type="title"/>
          </p:nvPr>
        </p:nvSpPr>
        <p:spPr>
          <a:xfrm>
            <a:off x="2667000" y="536914"/>
            <a:ext cx="6019800" cy="520023"/>
          </a:xfrm>
          <a:noFill/>
        </p:spPr>
        <p:txBody>
          <a:bodyPr>
            <a:normAutofit/>
          </a:bodyPr>
          <a:lstStyle/>
          <a:p>
            <a:pPr algn="l"/>
            <a:r>
              <a:rPr lang="en-US" sz="2800" b="1" u="sng" dirty="0">
                <a:solidFill>
                  <a:schemeClr val="bg1"/>
                </a:solidFill>
                <a:cs typeface="Helvetica" panose="020B0604020202020204" pitchFamily="34" charset="0"/>
              </a:rPr>
              <a:t>BACKGROUND</a:t>
            </a:r>
          </a:p>
        </p:txBody>
      </p:sp>
      <p:sp>
        <p:nvSpPr>
          <p:cNvPr id="15" name="TextBox 14">
            <a:extLst>
              <a:ext uri="{FF2B5EF4-FFF2-40B4-BE49-F238E27FC236}">
                <a16:creationId xmlns:a16="http://schemas.microsoft.com/office/drawing/2014/main" id="{D0016F0B-94D2-48F9-AED4-B2DE628D3ADC}"/>
              </a:ext>
            </a:extLst>
          </p:cNvPr>
          <p:cNvSpPr txBox="1"/>
          <p:nvPr/>
        </p:nvSpPr>
        <p:spPr>
          <a:xfrm>
            <a:off x="2133599" y="1842504"/>
            <a:ext cx="6785114" cy="674224"/>
          </a:xfrm>
          <a:prstGeom prst="rect">
            <a:avLst/>
          </a:prstGeom>
          <a:noFill/>
        </p:spPr>
        <p:txBody>
          <a:bodyPr wrap="square" lIns="0" tIns="0" rIns="0" bIns="0" rtlCol="0" anchor="t">
            <a:spAutoFit/>
          </a:bodyPr>
          <a:lstStyle/>
          <a:p>
            <a:pPr marL="171450" indent="-171450">
              <a:lnSpc>
                <a:spcPts val="1800"/>
              </a:lnSpc>
              <a:spcAft>
                <a:spcPts val="600"/>
              </a:spcAft>
              <a:buFont typeface="Wingdings" panose="05000000000000000000" pitchFamily="2" charset="2"/>
              <a:buChar char="Ø"/>
            </a:pPr>
            <a:r>
              <a:rPr lang="en-US" sz="1200" dirty="0">
                <a:cs typeface="Arial" panose="020B0604020202020204" pitchFamily="34" charset="0"/>
              </a:rPr>
              <a:t>In Africa, </a:t>
            </a:r>
            <a:r>
              <a:rPr lang="en-US" sz="1200" b="1" dirty="0">
                <a:cs typeface="Arial" panose="020B0604020202020204" pitchFamily="34" charset="0"/>
              </a:rPr>
              <a:t>lack of harmonised regulatory processes is a critical barrier to timely access to essential medicines</a:t>
            </a:r>
            <a:r>
              <a:rPr lang="en-US" sz="1200" dirty="0">
                <a:cs typeface="Arial" panose="020B0604020202020204" pitchFamily="34" charset="0"/>
              </a:rPr>
              <a:t>. Different regulatory processes result in delays for researchers and manufacturers, who must navigate multiple regulatory systems to register the same health product across multiple countries.</a:t>
            </a:r>
            <a:endParaRPr lang="en-US" sz="1200" dirty="0">
              <a:latin typeface="Arial" panose="020B0604020202020204" pitchFamily="34" charset="0"/>
              <a:cs typeface="Arial" panose="020B0604020202020204" pitchFamily="34" charset="0"/>
            </a:endParaRPr>
          </a:p>
        </p:txBody>
      </p:sp>
      <p:sp>
        <p:nvSpPr>
          <p:cNvPr id="16" name="Text Placeholder 3">
            <a:extLst>
              <a:ext uri="{FF2B5EF4-FFF2-40B4-BE49-F238E27FC236}">
                <a16:creationId xmlns:a16="http://schemas.microsoft.com/office/drawing/2014/main" id="{D94B72FD-EE61-42BF-B3CB-9E852A585AF8}"/>
              </a:ext>
            </a:extLst>
          </p:cNvPr>
          <p:cNvSpPr txBox="1">
            <a:spLocks/>
          </p:cNvSpPr>
          <p:nvPr/>
        </p:nvSpPr>
        <p:spPr>
          <a:xfrm>
            <a:off x="748940" y="5943223"/>
            <a:ext cx="7785460" cy="443391"/>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28600" indent="-228600" algn="l">
              <a:buFont typeface="+mj-lt"/>
              <a:buAutoNum type="arabicPeriod"/>
            </a:pPr>
            <a:r>
              <a:rPr lang="en-US" sz="800" dirty="0">
                <a:solidFill>
                  <a:schemeClr val="tx1"/>
                </a:solidFill>
              </a:rPr>
              <a:t>New Partnership for Africa's Development website. </a:t>
            </a:r>
            <a:r>
              <a:rPr lang="en-US" sz="800" dirty="0">
                <a:solidFill>
                  <a:schemeClr val="tx1"/>
                </a:solidFill>
                <a:hlinkClick r:id="rId4">
                  <a:extLst>
                    <a:ext uri="{A12FA001-AC4F-418D-AE19-62706E023703}">
                      <ahyp:hlinkClr xmlns:ahyp="http://schemas.microsoft.com/office/drawing/2018/hyperlinkcolor" val="tx"/>
                    </a:ext>
                  </a:extLst>
                </a:hlinkClick>
              </a:rPr>
              <a:t>http://www.nepad.org/resource/situation-analysis-study-medicines-registration-harmonisation-africa-final-report-east</a:t>
            </a:r>
            <a:r>
              <a:rPr lang="en-US" sz="800" dirty="0">
                <a:solidFill>
                  <a:schemeClr val="tx1"/>
                </a:solidFill>
              </a:rPr>
              <a:t>.</a:t>
            </a:r>
          </a:p>
          <a:p>
            <a:pPr marL="228600" indent="-228600" algn="l">
              <a:buFont typeface="+mj-lt"/>
              <a:buAutoNum type="arabicPeriod"/>
            </a:pPr>
            <a:r>
              <a:rPr lang="en-US" sz="800" dirty="0">
                <a:solidFill>
                  <a:schemeClr val="tx1"/>
                </a:solidFill>
              </a:rPr>
              <a:t>Pink Sheet Pharma Intelligence website. </a:t>
            </a:r>
            <a:r>
              <a:rPr lang="en-US" sz="800" dirty="0">
                <a:solidFill>
                  <a:schemeClr val="tx1"/>
                </a:solidFill>
                <a:hlinkClick r:id="rId5">
                  <a:extLst>
                    <a:ext uri="{A12FA001-AC4F-418D-AE19-62706E023703}">
                      <ahyp:hlinkClr xmlns:ahyp="http://schemas.microsoft.com/office/drawing/2018/hyperlinkcolor" val="tx"/>
                    </a:ext>
                  </a:extLst>
                </a:hlinkClick>
              </a:rPr>
              <a:t>https://pink.pharmaintelligence.informa.com/PS119980/Janssen-Pilot-Speeds-Up-African-Approvals-As-Harmonization-Project-Expands</a:t>
            </a:r>
            <a:r>
              <a:rPr lang="en-US" sz="800" dirty="0">
                <a:solidFill>
                  <a:schemeClr val="tx1"/>
                </a:solidFill>
              </a:rPr>
              <a:t>.</a:t>
            </a:r>
          </a:p>
          <a:p>
            <a:pPr marL="228600" indent="-228600" algn="l">
              <a:buFont typeface="+mj-lt"/>
              <a:buAutoNum type="arabicPeriod"/>
            </a:pPr>
            <a:r>
              <a:rPr lang="en-US" sz="800" dirty="0">
                <a:solidFill>
                  <a:schemeClr val="tx1"/>
                </a:solidFill>
              </a:rPr>
              <a:t>AU Model Law: African Union Model Law on Medical Products Regulation. While this law is not the most appropriate guide for all countries, which may already have regulatory systems in place that are more advanced, it is a good guide for countries that are in need of assistance and guidance. </a:t>
            </a:r>
            <a:endParaRPr lang="en-US" dirty="0">
              <a:solidFill>
                <a:schemeClr val="tx1"/>
              </a:solidFill>
            </a:endParaRPr>
          </a:p>
        </p:txBody>
      </p:sp>
      <p:sp>
        <p:nvSpPr>
          <p:cNvPr id="17" name="TextBox 16">
            <a:extLst>
              <a:ext uri="{FF2B5EF4-FFF2-40B4-BE49-F238E27FC236}">
                <a16:creationId xmlns:a16="http://schemas.microsoft.com/office/drawing/2014/main" id="{9BB5EABE-FD25-4884-8B70-88E2597E88EC}"/>
              </a:ext>
            </a:extLst>
          </p:cNvPr>
          <p:cNvSpPr txBox="1"/>
          <p:nvPr/>
        </p:nvSpPr>
        <p:spPr>
          <a:xfrm>
            <a:off x="2133599" y="3102836"/>
            <a:ext cx="6785114" cy="1444883"/>
          </a:xfrm>
          <a:prstGeom prst="rect">
            <a:avLst/>
          </a:prstGeom>
          <a:noFill/>
        </p:spPr>
        <p:txBody>
          <a:bodyPr wrap="square" lIns="0" tIns="0" rIns="0" bIns="0" rtlCol="0" anchor="t">
            <a:spAutoFit/>
          </a:bodyPr>
          <a:lstStyle/>
          <a:p>
            <a:pPr marL="171450" indent="-171450">
              <a:lnSpc>
                <a:spcPts val="1800"/>
              </a:lnSpc>
              <a:spcAft>
                <a:spcPts val="600"/>
              </a:spcAft>
              <a:buFont typeface="Wingdings" panose="05000000000000000000" pitchFamily="2" charset="2"/>
              <a:buChar char="Ø"/>
            </a:pPr>
            <a:r>
              <a:rPr lang="en-US" sz="1200" dirty="0">
                <a:cs typeface="Arial" panose="020B0604020202020204" pitchFamily="34" charset="0"/>
              </a:rPr>
              <a:t>Without regulatory harmonisation, the average registration time for medicines in the East African Community is two years. </a:t>
            </a:r>
            <a:r>
              <a:rPr lang="en-US" sz="1200" b="1" dirty="0">
                <a:cs typeface="Arial" panose="020B0604020202020204" pitchFamily="34" charset="0"/>
              </a:rPr>
              <a:t>Regional regulatory harmonisation could accelerate this review timeline </a:t>
            </a:r>
            <a:r>
              <a:rPr lang="en-US" sz="1200" dirty="0">
                <a:cs typeface="Arial" panose="020B0604020202020204" pitchFamily="34" charset="0"/>
              </a:rPr>
              <a:t>by 40% to 60%.</a:t>
            </a:r>
            <a:r>
              <a:rPr lang="en-US" sz="1200" baseline="30000" dirty="0">
                <a:cs typeface="Arial" panose="020B0604020202020204" pitchFamily="34" charset="0"/>
              </a:rPr>
              <a:t>1,2</a:t>
            </a:r>
          </a:p>
          <a:p>
            <a:pPr marL="171450" indent="-171450">
              <a:lnSpc>
                <a:spcPts val="1800"/>
              </a:lnSpc>
              <a:spcAft>
                <a:spcPts val="600"/>
              </a:spcAft>
              <a:buFont typeface="Wingdings" panose="05000000000000000000" pitchFamily="2" charset="2"/>
              <a:buChar char="Ø"/>
            </a:pPr>
            <a:r>
              <a:rPr lang="en-US" sz="1200" dirty="0">
                <a:cs typeface="Arial" panose="020B0604020202020204" pitchFamily="34" charset="0"/>
              </a:rPr>
              <a:t>The </a:t>
            </a:r>
            <a:r>
              <a:rPr lang="en-US" sz="1200" b="1" dirty="0">
                <a:cs typeface="Arial" panose="020B0604020202020204" pitchFamily="34" charset="0"/>
              </a:rPr>
              <a:t>AU Model Law</a:t>
            </a:r>
            <a:r>
              <a:rPr lang="en-US" sz="1200" dirty="0">
                <a:cs typeface="Arial" panose="020B0604020202020204" pitchFamily="34" charset="0"/>
              </a:rPr>
              <a:t>,</a:t>
            </a:r>
            <a:r>
              <a:rPr lang="en-US" sz="1200" baseline="30000" dirty="0">
                <a:cs typeface="Arial" panose="020B0604020202020204" pitchFamily="34" charset="0"/>
              </a:rPr>
              <a:t>3</a:t>
            </a:r>
            <a:r>
              <a:rPr lang="en-US" sz="1200" dirty="0">
                <a:cs typeface="Arial" panose="020B0604020202020204" pitchFamily="34" charset="0"/>
              </a:rPr>
              <a:t> adopted in January 2016, provided a framework for member states to increase collaboration, strengthen regulatory capacities, and accelerate product registration. However, implementation will require sustained and long-term commitments, funding, and political action.</a:t>
            </a:r>
          </a:p>
        </p:txBody>
      </p:sp>
      <p:sp>
        <p:nvSpPr>
          <p:cNvPr id="18" name="TextBox 17">
            <a:extLst>
              <a:ext uri="{FF2B5EF4-FFF2-40B4-BE49-F238E27FC236}">
                <a16:creationId xmlns:a16="http://schemas.microsoft.com/office/drawing/2014/main" id="{348883C0-4C5A-422D-8C06-DE2E551A2503}"/>
              </a:ext>
            </a:extLst>
          </p:cNvPr>
          <p:cNvSpPr txBox="1"/>
          <p:nvPr/>
        </p:nvSpPr>
        <p:spPr>
          <a:xfrm>
            <a:off x="2133599" y="4909164"/>
            <a:ext cx="6785114" cy="443391"/>
          </a:xfrm>
          <a:prstGeom prst="rect">
            <a:avLst/>
          </a:prstGeom>
          <a:noFill/>
        </p:spPr>
        <p:txBody>
          <a:bodyPr wrap="square" lIns="0" tIns="0" rIns="0" bIns="0" rtlCol="0" anchor="t">
            <a:spAutoFit/>
          </a:bodyPr>
          <a:lstStyle/>
          <a:p>
            <a:pPr marL="171450" indent="-171450">
              <a:lnSpc>
                <a:spcPts val="1800"/>
              </a:lnSpc>
              <a:spcAft>
                <a:spcPts val="600"/>
              </a:spcAft>
              <a:buFont typeface="Wingdings" panose="05000000000000000000" pitchFamily="2" charset="2"/>
              <a:buChar char="Ø"/>
            </a:pPr>
            <a:r>
              <a:rPr lang="en-US" sz="1200" dirty="0">
                <a:cs typeface="Arial" panose="020B0604020202020204" pitchFamily="34" charset="0"/>
              </a:rPr>
              <a:t>The purpose of this study was to </a:t>
            </a:r>
            <a:r>
              <a:rPr lang="en-US" sz="1200" b="1" dirty="0">
                <a:cs typeface="Arial" panose="020B0604020202020204" pitchFamily="34" charset="0"/>
              </a:rPr>
              <a:t>model the potential health impact of increasing regulatory harmonisation </a:t>
            </a:r>
            <a:r>
              <a:rPr lang="en-US" sz="1200" dirty="0">
                <a:cs typeface="Arial" panose="020B0604020202020204" pitchFamily="34" charset="0"/>
              </a:rPr>
              <a:t>across two regional economic communities in sub-Saharan Africa.</a:t>
            </a:r>
            <a:endParaRPr lang="en-US" sz="1200" dirty="0">
              <a:latin typeface="Arial" panose="020B0604020202020204" pitchFamily="34" charset="0"/>
              <a:cs typeface="Arial" panose="020B0604020202020204" pitchFamily="34" charset="0"/>
            </a:endParaRPr>
          </a:p>
        </p:txBody>
      </p:sp>
      <p:sp>
        <p:nvSpPr>
          <p:cNvPr id="19" name="Pentagon 18">
            <a:extLst>
              <a:ext uri="{FF2B5EF4-FFF2-40B4-BE49-F238E27FC236}">
                <a16:creationId xmlns:a16="http://schemas.microsoft.com/office/drawing/2014/main" id="{94387082-7795-43E3-A739-4AA11B2266B8}"/>
              </a:ext>
            </a:extLst>
          </p:cNvPr>
          <p:cNvSpPr/>
          <p:nvPr/>
        </p:nvSpPr>
        <p:spPr>
          <a:xfrm>
            <a:off x="483869" y="1615440"/>
            <a:ext cx="1371600" cy="1280160"/>
          </a:xfrm>
          <a:prstGeom prst="pentagon">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78F2B277-E4EC-4FFD-A959-BE145597DB66}"/>
              </a:ext>
            </a:extLst>
          </p:cNvPr>
          <p:cNvSpPr/>
          <p:nvPr/>
        </p:nvSpPr>
        <p:spPr>
          <a:xfrm>
            <a:off x="575309" y="3115685"/>
            <a:ext cx="1188720" cy="1188720"/>
          </a:xfrm>
          <a:prstGeom prst="rect">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1" name="Hexagon 20">
            <a:extLst>
              <a:ext uri="{FF2B5EF4-FFF2-40B4-BE49-F238E27FC236}">
                <a16:creationId xmlns:a16="http://schemas.microsoft.com/office/drawing/2014/main" id="{A89DF94E-7799-4FC1-885D-18748E50FD5D}"/>
              </a:ext>
            </a:extLst>
          </p:cNvPr>
          <p:cNvSpPr/>
          <p:nvPr/>
        </p:nvSpPr>
        <p:spPr>
          <a:xfrm>
            <a:off x="438149" y="4524489"/>
            <a:ext cx="1463040" cy="1280160"/>
          </a:xfrm>
          <a:prstGeom prst="hexagon">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080E9FAA-F3F4-482E-B276-8D50C221BFF2}"/>
              </a:ext>
            </a:extLst>
          </p:cNvPr>
          <p:cNvSpPr txBox="1"/>
          <p:nvPr/>
        </p:nvSpPr>
        <p:spPr>
          <a:xfrm>
            <a:off x="575309" y="2063381"/>
            <a:ext cx="1188720" cy="478144"/>
          </a:xfrm>
          <a:prstGeom prst="rect">
            <a:avLst/>
          </a:prstGeom>
          <a:noFill/>
        </p:spPr>
        <p:txBody>
          <a:bodyPr wrap="square" lIns="0" tIns="0" rIns="0" bIns="0" rtlCol="0" anchor="ctr">
            <a:noAutofit/>
          </a:bodyPr>
          <a:lstStyle/>
          <a:p>
            <a:pPr algn="ctr"/>
            <a:r>
              <a:rPr lang="en-US" sz="2000" dirty="0">
                <a:solidFill>
                  <a:schemeClr val="bg1"/>
                </a:solidFill>
                <a:latin typeface="Helvetica" pitchFamily="2" charset="0"/>
              </a:rPr>
              <a:t>Need</a:t>
            </a:r>
          </a:p>
        </p:txBody>
      </p:sp>
      <p:sp>
        <p:nvSpPr>
          <p:cNvPr id="23" name="TextBox 22">
            <a:extLst>
              <a:ext uri="{FF2B5EF4-FFF2-40B4-BE49-F238E27FC236}">
                <a16:creationId xmlns:a16="http://schemas.microsoft.com/office/drawing/2014/main" id="{4656AC22-B38E-4166-AC22-08C611C40F16}"/>
              </a:ext>
            </a:extLst>
          </p:cNvPr>
          <p:cNvSpPr txBox="1"/>
          <p:nvPr/>
        </p:nvSpPr>
        <p:spPr>
          <a:xfrm>
            <a:off x="575309" y="3464380"/>
            <a:ext cx="1188720" cy="478144"/>
          </a:xfrm>
          <a:prstGeom prst="rect">
            <a:avLst/>
          </a:prstGeom>
          <a:noFill/>
        </p:spPr>
        <p:txBody>
          <a:bodyPr wrap="square" lIns="0" tIns="0" rIns="0" bIns="0" rtlCol="0" anchor="ctr">
            <a:noAutofit/>
          </a:bodyPr>
          <a:lstStyle/>
          <a:p>
            <a:pPr algn="ctr"/>
            <a:r>
              <a:rPr lang="en-US" sz="2000" dirty="0">
                <a:solidFill>
                  <a:schemeClr val="bg1"/>
                </a:solidFill>
                <a:latin typeface="Helvetica" pitchFamily="2" charset="0"/>
              </a:rPr>
              <a:t>Evidence</a:t>
            </a:r>
          </a:p>
        </p:txBody>
      </p:sp>
      <p:sp>
        <p:nvSpPr>
          <p:cNvPr id="24" name="TextBox 23">
            <a:extLst>
              <a:ext uri="{FF2B5EF4-FFF2-40B4-BE49-F238E27FC236}">
                <a16:creationId xmlns:a16="http://schemas.microsoft.com/office/drawing/2014/main" id="{C1D2CA2C-B668-44EF-ADBD-E39E6D2A9AF3}"/>
              </a:ext>
            </a:extLst>
          </p:cNvPr>
          <p:cNvSpPr txBox="1"/>
          <p:nvPr/>
        </p:nvSpPr>
        <p:spPr>
          <a:xfrm>
            <a:off x="575309" y="4947560"/>
            <a:ext cx="1188720" cy="478144"/>
          </a:xfrm>
          <a:prstGeom prst="rect">
            <a:avLst/>
          </a:prstGeom>
          <a:noFill/>
        </p:spPr>
        <p:txBody>
          <a:bodyPr wrap="square" lIns="0" tIns="0" rIns="0" bIns="0" rtlCol="0" anchor="ctr">
            <a:noAutofit/>
          </a:bodyPr>
          <a:lstStyle/>
          <a:p>
            <a:pPr algn="ctr"/>
            <a:r>
              <a:rPr lang="en-US" sz="2000" dirty="0">
                <a:solidFill>
                  <a:schemeClr val="bg1"/>
                </a:solidFill>
                <a:latin typeface="Helvetica" pitchFamily="2" charset="0"/>
              </a:rPr>
              <a:t>Purpose</a:t>
            </a:r>
          </a:p>
        </p:txBody>
      </p:sp>
      <p:pic>
        <p:nvPicPr>
          <p:cNvPr id="25" name="Picture 24">
            <a:extLst>
              <a:ext uri="{FF2B5EF4-FFF2-40B4-BE49-F238E27FC236}">
                <a16:creationId xmlns:a16="http://schemas.microsoft.com/office/drawing/2014/main" id="{6F0CEF62-7234-448E-B50E-B0DF0BE1504C}"/>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924800" y="342900"/>
            <a:ext cx="993913" cy="381000"/>
          </a:xfrm>
          <a:prstGeom prst="rect">
            <a:avLst/>
          </a:prstGeom>
        </p:spPr>
      </p:pic>
    </p:spTree>
    <p:extLst>
      <p:ext uri="{BB962C8B-B14F-4D97-AF65-F5344CB8AC3E}">
        <p14:creationId xmlns:p14="http://schemas.microsoft.com/office/powerpoint/2010/main" val="5294723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8" name="Title 9"/>
          <p:cNvSpPr>
            <a:spLocks noGrp="1"/>
          </p:cNvSpPr>
          <p:nvPr>
            <p:ph type="title"/>
          </p:nvPr>
        </p:nvSpPr>
        <p:spPr>
          <a:xfrm>
            <a:off x="2667000" y="536914"/>
            <a:ext cx="6019800" cy="520023"/>
          </a:xfrm>
          <a:noFill/>
        </p:spPr>
        <p:txBody>
          <a:bodyPr>
            <a:normAutofit/>
          </a:bodyPr>
          <a:lstStyle/>
          <a:p>
            <a:pPr algn="l"/>
            <a:r>
              <a:rPr lang="en-US" sz="2800" b="1" u="sng" dirty="0">
                <a:solidFill>
                  <a:schemeClr val="bg1"/>
                </a:solidFill>
                <a:cs typeface="Helvetica" panose="020B0604020202020204" pitchFamily="34" charset="0"/>
              </a:rPr>
              <a:t>METHODS</a:t>
            </a:r>
          </a:p>
        </p:txBody>
      </p:sp>
      <p:pic>
        <p:nvPicPr>
          <p:cNvPr id="24" name="Picture 23">
            <a:extLst>
              <a:ext uri="{FF2B5EF4-FFF2-40B4-BE49-F238E27FC236}">
                <a16:creationId xmlns:a16="http://schemas.microsoft.com/office/drawing/2014/main" id="{82389CC2-3129-4DBE-9A44-34852AC9E51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924800" y="342900"/>
            <a:ext cx="993913" cy="381000"/>
          </a:xfrm>
          <a:prstGeom prst="rect">
            <a:avLst/>
          </a:prstGeom>
        </p:spPr>
      </p:pic>
      <p:pic>
        <p:nvPicPr>
          <p:cNvPr id="3" name="Picture 2">
            <a:extLst>
              <a:ext uri="{FF2B5EF4-FFF2-40B4-BE49-F238E27FC236}">
                <a16:creationId xmlns:a16="http://schemas.microsoft.com/office/drawing/2014/main" id="{16D8D00F-003B-476E-8334-5ED94776AAA7}"/>
              </a:ext>
            </a:extLst>
          </p:cNvPr>
          <p:cNvPicPr>
            <a:picLocks noChangeAspect="1"/>
          </p:cNvPicPr>
          <p:nvPr/>
        </p:nvPicPr>
        <p:blipFill rotWithShape="1">
          <a:blip r:embed="rId5">
            <a:extLst>
              <a:ext uri="{28A0092B-C50C-407E-A947-70E740481C1C}">
                <a14:useLocalDpi xmlns:a14="http://schemas.microsoft.com/office/drawing/2010/main" val="0"/>
              </a:ext>
            </a:extLst>
          </a:blip>
          <a:srcRect l="34767" t="15025" r="36540" b="13779"/>
          <a:stretch/>
        </p:blipFill>
        <p:spPr>
          <a:xfrm>
            <a:off x="748940" y="2127575"/>
            <a:ext cx="1524000" cy="1620701"/>
          </a:xfrm>
          <a:prstGeom prst="rect">
            <a:avLst/>
          </a:prstGeom>
        </p:spPr>
      </p:pic>
      <p:sp>
        <p:nvSpPr>
          <p:cNvPr id="4" name="Oval 3">
            <a:extLst>
              <a:ext uri="{FF2B5EF4-FFF2-40B4-BE49-F238E27FC236}">
                <a16:creationId xmlns:a16="http://schemas.microsoft.com/office/drawing/2014/main" id="{18C7FEF2-FA64-4798-997C-F6A7E8D01CC3}"/>
              </a:ext>
            </a:extLst>
          </p:cNvPr>
          <p:cNvSpPr/>
          <p:nvPr/>
        </p:nvSpPr>
        <p:spPr>
          <a:xfrm>
            <a:off x="1601173" y="2789868"/>
            <a:ext cx="533400" cy="463292"/>
          </a:xfrm>
          <a:prstGeom prst="ellipse">
            <a:avLst/>
          </a:prstGeom>
          <a:noFill/>
          <a:ln>
            <a:solidFill>
              <a:srgbClr val="DC12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5" name="Oval 24">
            <a:extLst>
              <a:ext uri="{FF2B5EF4-FFF2-40B4-BE49-F238E27FC236}">
                <a16:creationId xmlns:a16="http://schemas.microsoft.com/office/drawing/2014/main" id="{986DFAD3-8E38-42B5-9E48-EA51BE61A5FD}"/>
              </a:ext>
            </a:extLst>
          </p:cNvPr>
          <p:cNvSpPr/>
          <p:nvPr/>
        </p:nvSpPr>
        <p:spPr>
          <a:xfrm>
            <a:off x="1282340" y="3166132"/>
            <a:ext cx="611758" cy="582144"/>
          </a:xfrm>
          <a:prstGeom prst="ellipse">
            <a:avLst/>
          </a:prstGeom>
          <a:noFill/>
          <a:ln>
            <a:solidFill>
              <a:srgbClr val="DC12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5" name="TextBox 4">
            <a:extLst>
              <a:ext uri="{FF2B5EF4-FFF2-40B4-BE49-F238E27FC236}">
                <a16:creationId xmlns:a16="http://schemas.microsoft.com/office/drawing/2014/main" id="{49527BAC-726D-4AD6-A191-6793B1562F3D}"/>
              </a:ext>
            </a:extLst>
          </p:cNvPr>
          <p:cNvSpPr txBox="1"/>
          <p:nvPr/>
        </p:nvSpPr>
        <p:spPr>
          <a:xfrm>
            <a:off x="2232473" y="2667000"/>
            <a:ext cx="1152185" cy="73866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prstClr val="black"/>
                </a:solidFill>
                <a:effectLst/>
                <a:uLnTx/>
                <a:uFillTx/>
                <a:latin typeface="Calibri"/>
                <a:ea typeface="+mn-ea"/>
                <a:cs typeface="+mn-cs"/>
              </a:rPr>
              <a:t>East African Community (EAC) </a:t>
            </a:r>
          </a:p>
        </p:txBody>
      </p:sp>
      <p:sp>
        <p:nvSpPr>
          <p:cNvPr id="26" name="TextBox 25">
            <a:extLst>
              <a:ext uri="{FF2B5EF4-FFF2-40B4-BE49-F238E27FC236}">
                <a16:creationId xmlns:a16="http://schemas.microsoft.com/office/drawing/2014/main" id="{489EF772-C692-434E-9C17-94685348FF26}"/>
              </a:ext>
            </a:extLst>
          </p:cNvPr>
          <p:cNvSpPr txBox="1"/>
          <p:nvPr/>
        </p:nvSpPr>
        <p:spPr>
          <a:xfrm>
            <a:off x="1139671" y="3730823"/>
            <a:ext cx="897095" cy="30777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prstClr val="black"/>
                </a:solidFill>
                <a:effectLst/>
                <a:uLnTx/>
                <a:uFillTx/>
                <a:latin typeface="Calibri"/>
                <a:ea typeface="+mn-ea"/>
                <a:cs typeface="+mn-cs"/>
              </a:rPr>
              <a:t>Zazibona</a:t>
            </a:r>
          </a:p>
        </p:txBody>
      </p:sp>
      <p:pic>
        <p:nvPicPr>
          <p:cNvPr id="1028" name="Picture 4" descr="Amoxicillin ">
            <a:extLst>
              <a:ext uri="{FF2B5EF4-FFF2-40B4-BE49-F238E27FC236}">
                <a16:creationId xmlns:a16="http://schemas.microsoft.com/office/drawing/2014/main" id="{8C015D5C-0822-482F-97A6-9A65FA338A5D}"/>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l="7406" t="20599" r="15921" b="5093"/>
          <a:stretch/>
        </p:blipFill>
        <p:spPr bwMode="auto">
          <a:xfrm>
            <a:off x="3523025" y="2133600"/>
            <a:ext cx="1770753" cy="1159605"/>
          </a:xfrm>
          <a:prstGeom prst="rect">
            <a:avLst/>
          </a:prstGeom>
          <a:noFill/>
          <a:extLst>
            <a:ext uri="{909E8E84-426E-40DD-AFC4-6F175D3DCCD1}">
              <a14:hiddenFill xmlns:a14="http://schemas.microsoft.com/office/drawing/2010/main">
                <a:solidFill>
                  <a:srgbClr val="FFFFFF"/>
                </a:solidFill>
              </a14:hiddenFill>
            </a:ext>
          </a:extLst>
        </p:spPr>
      </p:pic>
      <p:sp>
        <p:nvSpPr>
          <p:cNvPr id="31" name="TextBox 30">
            <a:extLst>
              <a:ext uri="{FF2B5EF4-FFF2-40B4-BE49-F238E27FC236}">
                <a16:creationId xmlns:a16="http://schemas.microsoft.com/office/drawing/2014/main" id="{F7B31BED-C90F-4DF8-997F-2E2E001B885B}"/>
              </a:ext>
            </a:extLst>
          </p:cNvPr>
          <p:cNvSpPr txBox="1"/>
          <p:nvPr/>
        </p:nvSpPr>
        <p:spPr>
          <a:xfrm>
            <a:off x="912524" y="1542288"/>
            <a:ext cx="1188720" cy="478144"/>
          </a:xfrm>
          <a:prstGeom prst="rect">
            <a:avLst/>
          </a:prstGeom>
          <a:noFill/>
          <a:ln w="38100">
            <a:solidFill>
              <a:schemeClr val="tx1"/>
            </a:solidFill>
          </a:ln>
        </p:spPr>
        <p:txBody>
          <a:bodyPr wrap="square" lIns="0" tIns="0" rIns="0" bIns="0"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chemeClr val="accent3"/>
                </a:solidFill>
                <a:effectLst/>
                <a:uLnTx/>
                <a:uFillTx/>
                <a:latin typeface="Helvetica" pitchFamily="2" charset="0"/>
                <a:ea typeface="+mn-ea"/>
                <a:cs typeface="+mn-cs"/>
              </a:rPr>
              <a:t>Regions</a:t>
            </a:r>
          </a:p>
        </p:txBody>
      </p:sp>
      <p:pic>
        <p:nvPicPr>
          <p:cNvPr id="1030" name="Picture 6" descr="The Lives Saved Tool">
            <a:extLst>
              <a:ext uri="{FF2B5EF4-FFF2-40B4-BE49-F238E27FC236}">
                <a16:creationId xmlns:a16="http://schemas.microsoft.com/office/drawing/2014/main" id="{32AA92D0-E85B-4615-A23E-1502C6ABD07C}"/>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213782" y="2478002"/>
            <a:ext cx="2549218" cy="520022"/>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33" name="TextBox 32">
            <a:extLst>
              <a:ext uri="{FF2B5EF4-FFF2-40B4-BE49-F238E27FC236}">
                <a16:creationId xmlns:a16="http://schemas.microsoft.com/office/drawing/2014/main" id="{9CD63232-3218-413A-8164-D4BD1BA4E026}"/>
              </a:ext>
            </a:extLst>
          </p:cNvPr>
          <p:cNvSpPr txBox="1"/>
          <p:nvPr/>
        </p:nvSpPr>
        <p:spPr>
          <a:xfrm>
            <a:off x="2232473" y="4338844"/>
            <a:ext cx="6835327" cy="1677382"/>
          </a:xfrm>
          <a:prstGeom prst="rect">
            <a:avLst/>
          </a:prstGeom>
          <a:noFill/>
        </p:spPr>
        <p:txBody>
          <a:bodyPr wrap="square" lIns="0" tIns="0" rIns="0" bIns="0" rtlCol="0" anchor="t">
            <a:spAutoFit/>
          </a:bodyPr>
          <a:lstStyle/>
          <a:p>
            <a:pPr marL="171450" marR="0" lvl="0" indent="-171450" algn="l" defTabSz="914400" rtl="0" eaLnBrk="1" fontAlgn="auto" latinLnBrk="0" hangingPunct="1">
              <a:lnSpc>
                <a:spcPct val="100000"/>
              </a:lnSpc>
              <a:spcBef>
                <a:spcPts val="0"/>
              </a:spcBef>
              <a:spcAft>
                <a:spcPts val="600"/>
              </a:spcAft>
              <a:buClrTx/>
              <a:buSzTx/>
              <a:buFont typeface="Wingdings" panose="05000000000000000000" pitchFamily="2" charset="2"/>
              <a:buChar char="Ø"/>
              <a:tabLst/>
              <a:defRPr/>
            </a:pPr>
            <a:r>
              <a:rPr kumimoji="0" lang="en-US" sz="14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Model results analyzed from </a:t>
            </a:r>
            <a:r>
              <a:rPr kumimoji="0" lang="en-US" sz="1400" b="1"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2018–2023</a:t>
            </a:r>
          </a:p>
          <a:p>
            <a:pPr marL="171450" marR="0" lvl="0" indent="-171450" algn="l" defTabSz="914400" rtl="0" eaLnBrk="1" fontAlgn="auto" latinLnBrk="0" hangingPunct="1">
              <a:lnSpc>
                <a:spcPct val="100000"/>
              </a:lnSpc>
              <a:spcBef>
                <a:spcPts val="0"/>
              </a:spcBef>
              <a:spcAft>
                <a:spcPts val="600"/>
              </a:spcAft>
              <a:buClrTx/>
              <a:buSzTx/>
              <a:buFont typeface="Wingdings" panose="05000000000000000000" pitchFamily="2" charset="2"/>
              <a:buChar char="Ø"/>
              <a:tabLst/>
              <a:defRPr/>
            </a:pPr>
            <a:r>
              <a:rPr kumimoji="0" lang="en-US" sz="1400" b="1"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Peak coverage of 20% </a:t>
            </a:r>
            <a:r>
              <a:rPr kumimoji="0" lang="en-US" sz="14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increase over the baseline estimated to occur 5 years after launch</a:t>
            </a:r>
          </a:p>
          <a:p>
            <a:pPr marL="171450" marR="0" lvl="0" indent="-171450" algn="l" defTabSz="914400" rtl="0" eaLnBrk="1" fontAlgn="auto" latinLnBrk="0" hangingPunct="1">
              <a:lnSpc>
                <a:spcPct val="100000"/>
              </a:lnSpc>
              <a:spcBef>
                <a:spcPts val="0"/>
              </a:spcBef>
              <a:spcAft>
                <a:spcPts val="600"/>
              </a:spcAft>
              <a:buClrTx/>
              <a:buSzTx/>
              <a:buFont typeface="Wingdings" panose="05000000000000000000" pitchFamily="2" charset="2"/>
              <a:buChar char="Ø"/>
              <a:tabLst/>
              <a:defRPr/>
            </a:pPr>
            <a:r>
              <a:rPr kumimoji="0" lang="en-US" sz="1400" b="1"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Three scenarios</a:t>
            </a:r>
            <a:r>
              <a:rPr kumimoji="0" lang="en-US" sz="14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 were run:</a:t>
            </a:r>
          </a:p>
          <a:p>
            <a:pPr marL="628650" marR="0" lvl="1" indent="-171450" algn="l" defTabSz="914400" rtl="0" eaLnBrk="1" fontAlgn="auto" latinLnBrk="0" hangingPunct="1">
              <a:lnSpc>
                <a:spcPct val="100000"/>
              </a:lnSpc>
              <a:spcBef>
                <a:spcPts val="0"/>
              </a:spcBef>
              <a:spcAft>
                <a:spcPts val="600"/>
              </a:spcAft>
              <a:buClrTx/>
              <a:buSzTx/>
              <a:buFont typeface="Wingdings" panose="05000000000000000000" pitchFamily="2" charset="2"/>
              <a:buChar char="Ø"/>
              <a:tabLst/>
              <a:defRPr/>
            </a:pPr>
            <a:r>
              <a:rPr kumimoji="0" lang="en-US" sz="14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Status quo launch time (no regulatory harmonisation)</a:t>
            </a:r>
          </a:p>
          <a:p>
            <a:pPr marL="628650" marR="0" lvl="1" indent="-171450" algn="l" defTabSz="914400" rtl="0" eaLnBrk="1" fontAlgn="auto" latinLnBrk="0" hangingPunct="1">
              <a:lnSpc>
                <a:spcPct val="100000"/>
              </a:lnSpc>
              <a:spcBef>
                <a:spcPts val="0"/>
              </a:spcBef>
              <a:spcAft>
                <a:spcPts val="600"/>
              </a:spcAft>
              <a:buClrTx/>
              <a:buSzTx/>
              <a:buFont typeface="Wingdings" panose="05000000000000000000" pitchFamily="2" charset="2"/>
              <a:buChar char="Ø"/>
              <a:tabLst/>
              <a:defRPr/>
            </a:pPr>
            <a:r>
              <a:rPr kumimoji="0" lang="en-US" sz="14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One year faster (with regulatory harmonisation)</a:t>
            </a:r>
          </a:p>
          <a:p>
            <a:pPr marL="628650" marR="0" lvl="1" indent="-171450" algn="l" defTabSz="914400" rtl="0" eaLnBrk="1" fontAlgn="auto" latinLnBrk="0" hangingPunct="1">
              <a:lnSpc>
                <a:spcPct val="100000"/>
              </a:lnSpc>
              <a:spcBef>
                <a:spcPts val="0"/>
              </a:spcBef>
              <a:spcAft>
                <a:spcPts val="600"/>
              </a:spcAft>
              <a:buClrTx/>
              <a:buSzTx/>
              <a:buFont typeface="Wingdings" panose="05000000000000000000" pitchFamily="2" charset="2"/>
              <a:buChar char="Ø"/>
              <a:tabLst/>
              <a:defRPr/>
            </a:pPr>
            <a:r>
              <a:rPr kumimoji="0" lang="en-US" sz="14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Two years faster (with regulatory harmonisation)</a:t>
            </a:r>
          </a:p>
        </p:txBody>
      </p:sp>
      <p:sp>
        <p:nvSpPr>
          <p:cNvPr id="34" name="Text Placeholder 3">
            <a:extLst>
              <a:ext uri="{FF2B5EF4-FFF2-40B4-BE49-F238E27FC236}">
                <a16:creationId xmlns:a16="http://schemas.microsoft.com/office/drawing/2014/main" id="{412AD961-F4F0-425D-BD0C-866A1F4C8330}"/>
              </a:ext>
            </a:extLst>
          </p:cNvPr>
          <p:cNvSpPr txBox="1">
            <a:spLocks/>
          </p:cNvSpPr>
          <p:nvPr/>
        </p:nvSpPr>
        <p:spPr>
          <a:xfrm>
            <a:off x="685800" y="6096000"/>
            <a:ext cx="7620000" cy="222239"/>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l">
              <a:defRPr/>
            </a:pPr>
            <a:r>
              <a:rPr lang="en-US" sz="800" dirty="0">
                <a:solidFill>
                  <a:prstClr val="black"/>
                </a:solidFill>
              </a:rPr>
              <a:t>Amoxicillin photo: Health Communication Capacity Collaborative website. </a:t>
            </a:r>
            <a:r>
              <a:rPr lang="en-US" sz="800" dirty="0">
                <a:solidFill>
                  <a:prstClr val="black"/>
                </a:solidFill>
                <a:hlinkClick r:id="rId8">
                  <a:extLst>
                    <a:ext uri="{A12FA001-AC4F-418D-AE19-62706E023703}">
                      <ahyp:hlinkClr xmlns:ahyp="http://schemas.microsoft.com/office/drawing/2018/hyperlinkcolor" val="tx"/>
                    </a:ext>
                  </a:extLst>
                </a:hlinkClick>
              </a:rPr>
              <a:t>https://sbccimplementationkits.org/demandrmnch/about-amox/</a:t>
            </a:r>
            <a:r>
              <a:rPr lang="en-US" sz="800" dirty="0">
                <a:solidFill>
                  <a:prstClr val="black"/>
                </a:solidFill>
              </a:rPr>
              <a:t>.</a:t>
            </a:r>
          </a:p>
          <a:p>
            <a:pPr lvl="0" algn="l">
              <a:defRPr/>
            </a:pPr>
            <a:r>
              <a:rPr lang="en-US" sz="800" dirty="0">
                <a:solidFill>
                  <a:prstClr val="black"/>
                </a:solidFill>
              </a:rPr>
              <a:t>Carbetocin photo: Widmer M, Piaggio G, Nguyen TMH, et al. </a:t>
            </a:r>
            <a:r>
              <a:rPr kumimoji="0" lang="en-US" sz="800" b="0" i="0" u="none" strike="noStrike" kern="1200" cap="none" spc="0" normalizeH="0" baseline="0" noProof="0" dirty="0">
                <a:ln>
                  <a:noFill/>
                </a:ln>
                <a:solidFill>
                  <a:prstClr val="black"/>
                </a:solidFill>
                <a:effectLst/>
                <a:uLnTx/>
                <a:uFillTx/>
                <a:latin typeface="Calibri"/>
                <a:ea typeface="+mn-ea"/>
                <a:cs typeface="+mn-cs"/>
                <a:hlinkClick r:id="rId9">
                  <a:extLst>
                    <a:ext uri="{A12FA001-AC4F-418D-AE19-62706E023703}">
                      <ahyp:hlinkClr xmlns:ahyp="http://schemas.microsoft.com/office/drawing/2018/hyperlinkcolor" val="tx"/>
                    </a:ext>
                  </a:extLst>
                </a:hlinkClick>
              </a:rPr>
              <a:t>https://www.nejm.org/doi/full/10.1056/NEJMoa1805489</a:t>
            </a:r>
            <a:r>
              <a:rPr kumimoji="0" lang="en-US" sz="800" b="0" i="0" u="none" strike="noStrike" kern="1200" cap="none" spc="0" normalizeH="0" baseline="0" noProof="0" dirty="0">
                <a:ln>
                  <a:noFill/>
                </a:ln>
                <a:solidFill>
                  <a:prstClr val="black"/>
                </a:solidFill>
                <a:effectLst/>
                <a:uLnTx/>
                <a:uFillTx/>
                <a:latin typeface="Calibri"/>
                <a:ea typeface="+mn-ea"/>
                <a:cs typeface="+mn-cs"/>
              </a:rPr>
              <a:t>. </a:t>
            </a:r>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pic>
        <p:nvPicPr>
          <p:cNvPr id="1026" name="Picture 2" descr="Image result for heat stable carbetocin">
            <a:extLst>
              <a:ext uri="{FF2B5EF4-FFF2-40B4-BE49-F238E27FC236}">
                <a16:creationId xmlns:a16="http://schemas.microsoft.com/office/drawing/2014/main" id="{54FB514F-6849-47E4-83B4-5491A90AF7E4}"/>
              </a:ext>
            </a:extLst>
          </p:cNvPr>
          <p:cNvPicPr>
            <a:picLocks noChangeAspect="1" noChangeArrowheads="1"/>
          </p:cNvPicPr>
          <p:nvPr/>
        </p:nvPicPr>
        <p:blipFill rotWithShape="1">
          <a:blip r:embed="rId10">
            <a:extLst>
              <a:ext uri="{28A0092B-C50C-407E-A947-70E740481C1C}">
                <a14:useLocalDpi xmlns:a14="http://schemas.microsoft.com/office/drawing/2010/main" val="0"/>
              </a:ext>
            </a:extLst>
          </a:blip>
          <a:srcRect l="48912" t="5757" r="-315" b="27043"/>
          <a:stretch/>
        </p:blipFill>
        <p:spPr bwMode="auto">
          <a:xfrm>
            <a:off x="4374557" y="2841426"/>
            <a:ext cx="1371600" cy="1195405"/>
          </a:xfrm>
          <a:prstGeom prst="rect">
            <a:avLst/>
          </a:prstGeom>
          <a:noFill/>
          <a:extLst>
            <a:ext uri="{909E8E84-426E-40DD-AFC4-6F175D3DCCD1}">
              <a14:hiddenFill xmlns:a14="http://schemas.microsoft.com/office/drawing/2010/main">
                <a:solidFill>
                  <a:srgbClr val="FFFFFF"/>
                </a:solidFill>
              </a14:hiddenFill>
            </a:ext>
          </a:extLst>
        </p:spPr>
      </p:pic>
      <p:sp>
        <p:nvSpPr>
          <p:cNvPr id="22" name="TextBox 21">
            <a:extLst>
              <a:ext uri="{FF2B5EF4-FFF2-40B4-BE49-F238E27FC236}">
                <a16:creationId xmlns:a16="http://schemas.microsoft.com/office/drawing/2014/main" id="{9ECA88E0-A910-4BC9-B6FE-B17AC28B019E}"/>
              </a:ext>
            </a:extLst>
          </p:cNvPr>
          <p:cNvSpPr txBox="1"/>
          <p:nvPr/>
        </p:nvSpPr>
        <p:spPr>
          <a:xfrm>
            <a:off x="3889900" y="1542288"/>
            <a:ext cx="1188720" cy="478144"/>
          </a:xfrm>
          <a:prstGeom prst="rect">
            <a:avLst/>
          </a:prstGeom>
          <a:noFill/>
          <a:ln w="38100">
            <a:solidFill>
              <a:schemeClr val="tx1"/>
            </a:solidFill>
          </a:ln>
        </p:spPr>
        <p:txBody>
          <a:bodyPr wrap="square" lIns="0" tIns="0" rIns="0" bIns="0"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chemeClr val="accent3"/>
                </a:solidFill>
                <a:effectLst/>
                <a:uLnTx/>
                <a:uFillTx/>
                <a:latin typeface="Helvetica" pitchFamily="2" charset="0"/>
                <a:ea typeface="+mn-ea"/>
                <a:cs typeface="+mn-cs"/>
              </a:rPr>
              <a:t>Products</a:t>
            </a:r>
          </a:p>
        </p:txBody>
      </p:sp>
      <p:sp>
        <p:nvSpPr>
          <p:cNvPr id="35" name="TextBox 34">
            <a:extLst>
              <a:ext uri="{FF2B5EF4-FFF2-40B4-BE49-F238E27FC236}">
                <a16:creationId xmlns:a16="http://schemas.microsoft.com/office/drawing/2014/main" id="{893B366B-9D24-4585-978A-823DAA29B7FC}"/>
              </a:ext>
            </a:extLst>
          </p:cNvPr>
          <p:cNvSpPr txBox="1"/>
          <p:nvPr/>
        </p:nvSpPr>
        <p:spPr>
          <a:xfrm>
            <a:off x="6867276" y="1542288"/>
            <a:ext cx="1188720" cy="478144"/>
          </a:xfrm>
          <a:prstGeom prst="rect">
            <a:avLst/>
          </a:prstGeom>
          <a:noFill/>
          <a:ln w="38100">
            <a:solidFill>
              <a:schemeClr val="tx1"/>
            </a:solidFill>
          </a:ln>
        </p:spPr>
        <p:txBody>
          <a:bodyPr wrap="square" lIns="0" tIns="0" rIns="0" bIns="0"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chemeClr val="accent3"/>
                </a:solidFill>
                <a:effectLst/>
                <a:uLnTx/>
                <a:uFillTx/>
                <a:latin typeface="Helvetica" pitchFamily="2" charset="0"/>
                <a:ea typeface="+mn-ea"/>
                <a:cs typeface="+mn-cs"/>
              </a:rPr>
              <a:t>Model</a:t>
            </a:r>
          </a:p>
        </p:txBody>
      </p:sp>
      <p:sp>
        <p:nvSpPr>
          <p:cNvPr id="36" name="TextBox 35">
            <a:extLst>
              <a:ext uri="{FF2B5EF4-FFF2-40B4-BE49-F238E27FC236}">
                <a16:creationId xmlns:a16="http://schemas.microsoft.com/office/drawing/2014/main" id="{F7CFC286-F01C-4431-ABF0-EB71FEC18C0A}"/>
              </a:ext>
            </a:extLst>
          </p:cNvPr>
          <p:cNvSpPr txBox="1"/>
          <p:nvPr/>
        </p:nvSpPr>
        <p:spPr>
          <a:xfrm>
            <a:off x="502289" y="4565885"/>
            <a:ext cx="1411351" cy="965072"/>
          </a:xfrm>
          <a:prstGeom prst="rect">
            <a:avLst/>
          </a:prstGeom>
          <a:noFill/>
          <a:ln w="38100">
            <a:solidFill>
              <a:schemeClr val="tx1"/>
            </a:solidFill>
          </a:ln>
        </p:spPr>
        <p:txBody>
          <a:bodyPr wrap="square" lIns="0" tIns="0" rIns="0" bIns="0"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chemeClr val="accent3"/>
                </a:solidFill>
                <a:effectLst/>
                <a:uLnTx/>
                <a:uFillTx/>
                <a:latin typeface="Helvetica" pitchFamily="2" charset="0"/>
                <a:ea typeface="+mn-ea"/>
                <a:cs typeface="+mn-cs"/>
              </a:rPr>
              <a:t>Timeline and Scenarios</a:t>
            </a:r>
          </a:p>
        </p:txBody>
      </p:sp>
      <p:pic>
        <p:nvPicPr>
          <p:cNvPr id="6" name="Picture 2" descr="Image result for johns hopkins bloomberg school of public health">
            <a:extLst>
              <a:ext uri="{FF2B5EF4-FFF2-40B4-BE49-F238E27FC236}">
                <a16:creationId xmlns:a16="http://schemas.microsoft.com/office/drawing/2014/main" id="{C8B242FF-06DF-4F86-828F-553B865991F1}"/>
              </a:ext>
            </a:extLst>
          </p:cNvPr>
          <p:cNvPicPr>
            <a:picLocks noChangeAspect="1" noChangeArrowheads="1"/>
          </p:cNvPicPr>
          <p:nvPr/>
        </p:nvPicPr>
        <p:blipFill rotWithShape="1">
          <a:blip r:embed="rId11">
            <a:extLst>
              <a:ext uri="{28A0092B-C50C-407E-A947-70E740481C1C}">
                <a14:useLocalDpi xmlns:a14="http://schemas.microsoft.com/office/drawing/2010/main" val="0"/>
              </a:ext>
            </a:extLst>
          </a:blip>
          <a:srcRect l="8478" t="22173" r="3868" b="17637"/>
          <a:stretch/>
        </p:blipFill>
        <p:spPr bwMode="auto">
          <a:xfrm>
            <a:off x="6497791" y="3124200"/>
            <a:ext cx="1981200" cy="614961"/>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364418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Title 9"/>
          <p:cNvSpPr>
            <a:spLocks noGrp="1"/>
          </p:cNvSpPr>
          <p:nvPr>
            <p:ph type="title"/>
          </p:nvPr>
        </p:nvSpPr>
        <p:spPr>
          <a:xfrm>
            <a:off x="2667000" y="536914"/>
            <a:ext cx="6019800" cy="520023"/>
          </a:xfrm>
          <a:noFill/>
        </p:spPr>
        <p:txBody>
          <a:bodyPr>
            <a:normAutofit/>
          </a:bodyPr>
          <a:lstStyle/>
          <a:p>
            <a:pPr algn="l"/>
            <a:r>
              <a:rPr lang="en-US" sz="2800" b="1" u="sng" dirty="0">
                <a:solidFill>
                  <a:schemeClr val="bg1"/>
                </a:solidFill>
                <a:cs typeface="Helvetica" panose="020B0604020202020204" pitchFamily="34" charset="0"/>
              </a:rPr>
              <a:t>RESULTS</a:t>
            </a:r>
          </a:p>
        </p:txBody>
      </p:sp>
      <p:pic>
        <p:nvPicPr>
          <p:cNvPr id="4" name="Picture 3">
            <a:extLst>
              <a:ext uri="{FF2B5EF4-FFF2-40B4-BE49-F238E27FC236}">
                <a16:creationId xmlns:a16="http://schemas.microsoft.com/office/drawing/2014/main" id="{058E0FB5-5F3E-4EF4-9969-361E93A3FF3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24800" y="342900"/>
            <a:ext cx="993913" cy="381000"/>
          </a:xfrm>
          <a:prstGeom prst="rect">
            <a:avLst/>
          </a:prstGeom>
        </p:spPr>
      </p:pic>
      <p:sp>
        <p:nvSpPr>
          <p:cNvPr id="7" name="TextBox 6">
            <a:extLst>
              <a:ext uri="{FF2B5EF4-FFF2-40B4-BE49-F238E27FC236}">
                <a16:creationId xmlns:a16="http://schemas.microsoft.com/office/drawing/2014/main" id="{6340B8B4-84DA-4AF9-88D6-FC87BE7438B4}"/>
              </a:ext>
            </a:extLst>
          </p:cNvPr>
          <p:cNvSpPr txBox="1"/>
          <p:nvPr/>
        </p:nvSpPr>
        <p:spPr>
          <a:xfrm>
            <a:off x="568452" y="1640235"/>
            <a:ext cx="8042148" cy="626775"/>
          </a:xfrm>
          <a:prstGeom prst="rect">
            <a:avLst/>
          </a:prstGeom>
          <a:noFill/>
        </p:spPr>
        <p:txBody>
          <a:bodyPr wrap="square" lIns="0" tIns="0" rIns="0" bIns="0" rtlCol="0" anchor="t">
            <a:spAutoFit/>
          </a:bodyPr>
          <a:lstStyle/>
          <a:p>
            <a:pPr>
              <a:lnSpc>
                <a:spcPts val="2500"/>
              </a:lnSpc>
              <a:spcAft>
                <a:spcPts val="1800"/>
              </a:spcAft>
            </a:pPr>
            <a:r>
              <a:rPr lang="en-US" sz="2000" b="1" dirty="0">
                <a:cs typeface="Arial" panose="020B0604020202020204" pitchFamily="34" charset="0"/>
              </a:rPr>
              <a:t>Total annual lives saved from launching amoxicillin dispersible tablets and heat-stable carbetocin in the EAC and Zazibona from 2018–2023:</a:t>
            </a:r>
            <a:endParaRPr lang="en-US" sz="2000" b="1" dirty="0">
              <a:latin typeface="Arial" panose="020B0604020202020204" pitchFamily="34" charset="0"/>
              <a:cs typeface="Arial" panose="020B0604020202020204" pitchFamily="34" charset="0"/>
            </a:endParaRPr>
          </a:p>
        </p:txBody>
      </p:sp>
      <p:pic>
        <p:nvPicPr>
          <p:cNvPr id="9" name="Picture 8">
            <a:extLst>
              <a:ext uri="{FF2B5EF4-FFF2-40B4-BE49-F238E27FC236}">
                <a16:creationId xmlns:a16="http://schemas.microsoft.com/office/drawing/2014/main" id="{A28F3010-F787-4CDE-89E2-FFAB84A29E6B}"/>
              </a:ext>
            </a:extLst>
          </p:cNvPr>
          <p:cNvPicPr>
            <a:picLocks noChangeAspect="1"/>
          </p:cNvPicPr>
          <p:nvPr/>
        </p:nvPicPr>
        <p:blipFill>
          <a:blip r:embed="rId4"/>
          <a:stretch>
            <a:fillRect/>
          </a:stretch>
        </p:blipFill>
        <p:spPr>
          <a:xfrm>
            <a:off x="685800" y="2553940"/>
            <a:ext cx="7410450" cy="2971800"/>
          </a:xfrm>
          <a:prstGeom prst="rect">
            <a:avLst/>
          </a:prstGeom>
        </p:spPr>
      </p:pic>
      <p:sp>
        <p:nvSpPr>
          <p:cNvPr id="11" name="TextBox 10">
            <a:extLst>
              <a:ext uri="{FF2B5EF4-FFF2-40B4-BE49-F238E27FC236}">
                <a16:creationId xmlns:a16="http://schemas.microsoft.com/office/drawing/2014/main" id="{3F7926BB-3A00-4211-8390-29C719E7BD11}"/>
              </a:ext>
            </a:extLst>
          </p:cNvPr>
          <p:cNvSpPr txBox="1"/>
          <p:nvPr/>
        </p:nvSpPr>
        <p:spPr>
          <a:xfrm>
            <a:off x="1539189" y="5608320"/>
            <a:ext cx="2743200" cy="640080"/>
          </a:xfrm>
          <a:prstGeom prst="rect">
            <a:avLst/>
          </a:prstGeom>
          <a:noFill/>
          <a:ln w="50800">
            <a:solidFill>
              <a:schemeClr val="accent1"/>
            </a:solidFill>
          </a:ln>
        </p:spPr>
        <p:txBody>
          <a:bodyPr wrap="square" lIns="0" tIns="0" rIns="0" bIns="0" rtlCol="0" anchor="ctr">
            <a:noAutofit/>
          </a:bodyPr>
          <a:lstStyle/>
          <a:p>
            <a:pPr algn="ctr"/>
            <a:r>
              <a:rPr lang="en-US" sz="1600" dirty="0">
                <a:latin typeface="Helvetica" pitchFamily="2" charset="0"/>
              </a:rPr>
              <a:t>Total incremental lives saved (1 year faster): </a:t>
            </a:r>
            <a:r>
              <a:rPr lang="en-US" sz="1600" b="1" dirty="0">
                <a:latin typeface="Helvetica" pitchFamily="2" charset="0"/>
              </a:rPr>
              <a:t>11,778</a:t>
            </a:r>
          </a:p>
        </p:txBody>
      </p:sp>
      <p:sp>
        <p:nvSpPr>
          <p:cNvPr id="12" name="TextBox 11">
            <a:extLst>
              <a:ext uri="{FF2B5EF4-FFF2-40B4-BE49-F238E27FC236}">
                <a16:creationId xmlns:a16="http://schemas.microsoft.com/office/drawing/2014/main" id="{0777E097-EB05-41B9-96FF-A27C026EF443}"/>
              </a:ext>
            </a:extLst>
          </p:cNvPr>
          <p:cNvSpPr txBox="1"/>
          <p:nvPr/>
        </p:nvSpPr>
        <p:spPr>
          <a:xfrm>
            <a:off x="4879632" y="5608320"/>
            <a:ext cx="2743200" cy="640080"/>
          </a:xfrm>
          <a:prstGeom prst="rect">
            <a:avLst/>
          </a:prstGeom>
          <a:noFill/>
          <a:ln w="50800">
            <a:solidFill>
              <a:schemeClr val="accent3"/>
            </a:solidFill>
          </a:ln>
        </p:spPr>
        <p:txBody>
          <a:bodyPr wrap="square" lIns="0" tIns="0" rIns="0" bIns="0" rtlCol="0" anchor="ctr">
            <a:noAutofit/>
          </a:bodyPr>
          <a:lstStyle/>
          <a:p>
            <a:pPr algn="ctr"/>
            <a:r>
              <a:rPr lang="en-US" sz="1600" dirty="0">
                <a:latin typeface="Helvetica" pitchFamily="2" charset="0"/>
              </a:rPr>
              <a:t>Total incremental lives saved (2 years faster): </a:t>
            </a:r>
            <a:r>
              <a:rPr lang="en-US" sz="1600" b="1" dirty="0">
                <a:latin typeface="Helvetica" pitchFamily="2" charset="0"/>
              </a:rPr>
              <a:t>23,391</a:t>
            </a:r>
          </a:p>
        </p:txBody>
      </p:sp>
    </p:spTree>
    <p:extLst>
      <p:ext uri="{BB962C8B-B14F-4D97-AF65-F5344CB8AC3E}">
        <p14:creationId xmlns:p14="http://schemas.microsoft.com/office/powerpoint/2010/main" val="38073634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Title 9"/>
          <p:cNvSpPr>
            <a:spLocks noGrp="1"/>
          </p:cNvSpPr>
          <p:nvPr>
            <p:ph type="title"/>
          </p:nvPr>
        </p:nvSpPr>
        <p:spPr>
          <a:xfrm>
            <a:off x="2667000" y="536914"/>
            <a:ext cx="6019800" cy="520023"/>
          </a:xfrm>
          <a:noFill/>
        </p:spPr>
        <p:txBody>
          <a:bodyPr>
            <a:normAutofit/>
          </a:bodyPr>
          <a:lstStyle/>
          <a:p>
            <a:pPr algn="l"/>
            <a:r>
              <a:rPr lang="en-US" sz="2800" b="1" u="sng" dirty="0">
                <a:solidFill>
                  <a:schemeClr val="bg1"/>
                </a:solidFill>
                <a:cs typeface="Helvetica" panose="020B0604020202020204" pitchFamily="34" charset="0"/>
              </a:rPr>
              <a:t>RECOMMENDATIONS</a:t>
            </a:r>
          </a:p>
        </p:txBody>
      </p:sp>
      <p:pic>
        <p:nvPicPr>
          <p:cNvPr id="4" name="Picture 3">
            <a:extLst>
              <a:ext uri="{FF2B5EF4-FFF2-40B4-BE49-F238E27FC236}">
                <a16:creationId xmlns:a16="http://schemas.microsoft.com/office/drawing/2014/main" id="{3C0E875E-2791-4CCA-AFFF-0BBACC4804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24800" y="342900"/>
            <a:ext cx="993913" cy="381000"/>
          </a:xfrm>
          <a:prstGeom prst="rect">
            <a:avLst/>
          </a:prstGeom>
        </p:spPr>
      </p:pic>
      <p:sp>
        <p:nvSpPr>
          <p:cNvPr id="16" name="Pentagon 15">
            <a:extLst>
              <a:ext uri="{FF2B5EF4-FFF2-40B4-BE49-F238E27FC236}">
                <a16:creationId xmlns:a16="http://schemas.microsoft.com/office/drawing/2014/main" id="{2703A464-C541-48E9-BA58-F40CBE2D134A}"/>
              </a:ext>
            </a:extLst>
          </p:cNvPr>
          <p:cNvSpPr/>
          <p:nvPr/>
        </p:nvSpPr>
        <p:spPr>
          <a:xfrm>
            <a:off x="307514" y="3334011"/>
            <a:ext cx="2560320" cy="2468880"/>
          </a:xfrm>
          <a:prstGeom prst="pentagon">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BF03F104-E394-474A-B306-7EE2F5D47C6A}"/>
              </a:ext>
            </a:extLst>
          </p:cNvPr>
          <p:cNvSpPr/>
          <p:nvPr/>
        </p:nvSpPr>
        <p:spPr>
          <a:xfrm>
            <a:off x="3294554" y="3334011"/>
            <a:ext cx="2377440" cy="2468880"/>
          </a:xfrm>
          <a:prstGeom prst="rect">
            <a:avLst/>
          </a:prstGeom>
          <a:solidFill>
            <a:schemeClr val="accent3"/>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8" name="Hexagon 17">
            <a:extLst>
              <a:ext uri="{FF2B5EF4-FFF2-40B4-BE49-F238E27FC236}">
                <a16:creationId xmlns:a16="http://schemas.microsoft.com/office/drawing/2014/main" id="{92552784-1EC4-446B-88FD-BE672B443679}"/>
              </a:ext>
            </a:extLst>
          </p:cNvPr>
          <p:cNvSpPr/>
          <p:nvPr/>
        </p:nvSpPr>
        <p:spPr>
          <a:xfrm>
            <a:off x="6098714" y="3334011"/>
            <a:ext cx="2651760" cy="2468880"/>
          </a:xfrm>
          <a:prstGeom prst="hexagon">
            <a:avLst/>
          </a:prstGeom>
          <a:solidFill>
            <a:schemeClr val="bg1">
              <a:lumMod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5BCB9FDC-328B-4532-962C-5878274D66DA}"/>
              </a:ext>
            </a:extLst>
          </p:cNvPr>
          <p:cNvSpPr txBox="1"/>
          <p:nvPr/>
        </p:nvSpPr>
        <p:spPr>
          <a:xfrm>
            <a:off x="403860" y="4577152"/>
            <a:ext cx="2377440" cy="478144"/>
          </a:xfrm>
          <a:prstGeom prst="rect">
            <a:avLst/>
          </a:prstGeom>
          <a:noFill/>
        </p:spPr>
        <p:txBody>
          <a:bodyPr wrap="square" lIns="0" tIns="0" rIns="0" bIns="0" rtlCol="0" anchor="ctr">
            <a:noAutofit/>
          </a:bodyPr>
          <a:lstStyle/>
          <a:p>
            <a:pPr algn="ctr"/>
            <a:r>
              <a:rPr lang="en-US" sz="2000" dirty="0">
                <a:solidFill>
                  <a:schemeClr val="bg1"/>
                </a:solidFill>
                <a:latin typeface="Helvetica" pitchFamily="2" charset="0"/>
              </a:rPr>
              <a:t>Invest in regulatory harmonisation domestically and across Africa to enable scale-up</a:t>
            </a:r>
          </a:p>
        </p:txBody>
      </p:sp>
      <p:sp>
        <p:nvSpPr>
          <p:cNvPr id="20" name="TextBox 19">
            <a:extLst>
              <a:ext uri="{FF2B5EF4-FFF2-40B4-BE49-F238E27FC236}">
                <a16:creationId xmlns:a16="http://schemas.microsoft.com/office/drawing/2014/main" id="{4CB78747-C785-498E-BCDC-CD26E62CD878}"/>
              </a:ext>
            </a:extLst>
          </p:cNvPr>
          <p:cNvSpPr txBox="1"/>
          <p:nvPr/>
        </p:nvSpPr>
        <p:spPr>
          <a:xfrm>
            <a:off x="3364230" y="4343400"/>
            <a:ext cx="2194560" cy="478144"/>
          </a:xfrm>
          <a:prstGeom prst="rect">
            <a:avLst/>
          </a:prstGeom>
          <a:noFill/>
        </p:spPr>
        <p:txBody>
          <a:bodyPr wrap="square" lIns="0" tIns="0" rIns="0" bIns="0" rtlCol="0" anchor="ctr">
            <a:noAutofit/>
          </a:bodyPr>
          <a:lstStyle/>
          <a:p>
            <a:pPr algn="ctr"/>
            <a:r>
              <a:rPr lang="en-US" sz="2000" dirty="0">
                <a:solidFill>
                  <a:schemeClr val="bg1"/>
                </a:solidFill>
                <a:latin typeface="Helvetica" pitchFamily="2" charset="0"/>
              </a:rPr>
              <a:t>Ensure all regulatory phases and functions are harmonised across products</a:t>
            </a:r>
          </a:p>
        </p:txBody>
      </p:sp>
      <p:sp>
        <p:nvSpPr>
          <p:cNvPr id="21" name="TextBox 20">
            <a:extLst>
              <a:ext uri="{FF2B5EF4-FFF2-40B4-BE49-F238E27FC236}">
                <a16:creationId xmlns:a16="http://schemas.microsoft.com/office/drawing/2014/main" id="{2123FD53-FD58-4400-B747-074CA5D6339A}"/>
              </a:ext>
            </a:extLst>
          </p:cNvPr>
          <p:cNvSpPr txBox="1"/>
          <p:nvPr/>
        </p:nvSpPr>
        <p:spPr>
          <a:xfrm>
            <a:off x="6368702" y="4343400"/>
            <a:ext cx="2080260" cy="478144"/>
          </a:xfrm>
          <a:prstGeom prst="rect">
            <a:avLst/>
          </a:prstGeom>
          <a:noFill/>
        </p:spPr>
        <p:txBody>
          <a:bodyPr wrap="square" lIns="0" tIns="0" rIns="0" bIns="0" rtlCol="0" anchor="ctr">
            <a:noAutofit/>
          </a:bodyPr>
          <a:lstStyle/>
          <a:p>
            <a:pPr algn="ctr"/>
            <a:r>
              <a:rPr lang="en-US" sz="2000" dirty="0">
                <a:solidFill>
                  <a:schemeClr val="bg1"/>
                </a:solidFill>
                <a:latin typeface="Helvetica" pitchFamily="2" charset="0"/>
              </a:rPr>
              <a:t>Domesticate the AU Model Law in all AU member states</a:t>
            </a:r>
          </a:p>
        </p:txBody>
      </p:sp>
      <p:sp>
        <p:nvSpPr>
          <p:cNvPr id="23" name="TextBox 22">
            <a:extLst>
              <a:ext uri="{FF2B5EF4-FFF2-40B4-BE49-F238E27FC236}">
                <a16:creationId xmlns:a16="http://schemas.microsoft.com/office/drawing/2014/main" id="{922DD34B-EA77-45EB-892A-CE6C7151107F}"/>
              </a:ext>
            </a:extLst>
          </p:cNvPr>
          <p:cNvSpPr txBox="1"/>
          <p:nvPr/>
        </p:nvSpPr>
        <p:spPr>
          <a:xfrm>
            <a:off x="445008" y="1640235"/>
            <a:ext cx="8253984" cy="1269963"/>
          </a:xfrm>
          <a:prstGeom prst="rect">
            <a:avLst/>
          </a:prstGeom>
          <a:noFill/>
        </p:spPr>
        <p:txBody>
          <a:bodyPr wrap="square" lIns="0" tIns="0" rIns="0" bIns="0" rtlCol="0" anchor="t">
            <a:spAutoFit/>
          </a:bodyPr>
          <a:lstStyle/>
          <a:p>
            <a:pPr>
              <a:lnSpc>
                <a:spcPts val="2500"/>
              </a:lnSpc>
              <a:spcAft>
                <a:spcPts val="1800"/>
              </a:spcAft>
            </a:pPr>
            <a:r>
              <a:rPr lang="en-US" sz="2000" dirty="0">
                <a:cs typeface="Arial" panose="020B0604020202020204" pitchFamily="34" charset="0"/>
              </a:rPr>
              <a:t>Accelerating access to two products due to regulatory harmonisation could lead to </a:t>
            </a:r>
            <a:r>
              <a:rPr lang="en-US" sz="2000" b="1" dirty="0">
                <a:cs typeface="Arial" panose="020B0604020202020204" pitchFamily="34" charset="0"/>
              </a:rPr>
              <a:t>&gt; 23,000 lives saved in Eastern and Southern Africa</a:t>
            </a:r>
            <a:r>
              <a:rPr lang="en-US" sz="2000" dirty="0">
                <a:cs typeface="Arial" panose="020B0604020202020204" pitchFamily="34" charset="0"/>
              </a:rPr>
              <a:t>. In order to fully realize this potential health impact across Africa, </a:t>
            </a:r>
            <a:r>
              <a:rPr lang="en-US" sz="2000" b="1" dirty="0">
                <a:cs typeface="Arial" panose="020B0604020202020204" pitchFamily="34" charset="0"/>
              </a:rPr>
              <a:t>sustained commitments—political, financial, and technical—are required from policymakers and donors alike</a:t>
            </a:r>
            <a:r>
              <a:rPr lang="en-US" sz="2000" dirty="0">
                <a:cs typeface="Arial" panose="020B0604020202020204" pitchFamily="34" charset="0"/>
              </a:rPr>
              <a:t>. </a:t>
            </a:r>
          </a:p>
        </p:txBody>
      </p:sp>
    </p:spTree>
    <p:extLst>
      <p:ext uri="{BB962C8B-B14F-4D97-AF65-F5344CB8AC3E}">
        <p14:creationId xmlns:p14="http://schemas.microsoft.com/office/powerpoint/2010/main" val="36894279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Title 9"/>
          <p:cNvSpPr>
            <a:spLocks noGrp="1"/>
          </p:cNvSpPr>
          <p:nvPr>
            <p:ph type="title"/>
          </p:nvPr>
        </p:nvSpPr>
        <p:spPr>
          <a:xfrm>
            <a:off x="2667000" y="536914"/>
            <a:ext cx="6019800" cy="520023"/>
          </a:xfrm>
          <a:noFill/>
        </p:spPr>
        <p:txBody>
          <a:bodyPr>
            <a:normAutofit/>
          </a:bodyPr>
          <a:lstStyle/>
          <a:p>
            <a:pPr algn="l"/>
            <a:r>
              <a:rPr lang="en-US" sz="2800" b="1" u="sng" dirty="0">
                <a:solidFill>
                  <a:schemeClr val="bg1"/>
                </a:solidFill>
                <a:cs typeface="Helvetica" panose="020B0604020202020204" pitchFamily="34" charset="0"/>
              </a:rPr>
              <a:t>CONTACT INFORMATION</a:t>
            </a:r>
          </a:p>
        </p:txBody>
      </p:sp>
      <p:pic>
        <p:nvPicPr>
          <p:cNvPr id="4" name="Picture 3">
            <a:extLst>
              <a:ext uri="{FF2B5EF4-FFF2-40B4-BE49-F238E27FC236}">
                <a16:creationId xmlns:a16="http://schemas.microsoft.com/office/drawing/2014/main" id="{1D6CFB82-A093-4617-AF44-9BF27687F1F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24800" y="342900"/>
            <a:ext cx="993913" cy="381000"/>
          </a:xfrm>
          <a:prstGeom prst="rect">
            <a:avLst/>
          </a:prstGeom>
        </p:spPr>
      </p:pic>
      <p:sp>
        <p:nvSpPr>
          <p:cNvPr id="7" name="TextBox 6">
            <a:extLst>
              <a:ext uri="{FF2B5EF4-FFF2-40B4-BE49-F238E27FC236}">
                <a16:creationId xmlns:a16="http://schemas.microsoft.com/office/drawing/2014/main" id="{1A895118-2D38-4AD9-A4E0-64EB312699FC}"/>
              </a:ext>
            </a:extLst>
          </p:cNvPr>
          <p:cNvSpPr txBox="1"/>
          <p:nvPr/>
        </p:nvSpPr>
        <p:spPr>
          <a:xfrm>
            <a:off x="571501" y="2955176"/>
            <a:ext cx="3305907" cy="1504066"/>
          </a:xfrm>
          <a:prstGeom prst="rect">
            <a:avLst/>
          </a:prstGeom>
          <a:noFill/>
        </p:spPr>
        <p:txBody>
          <a:bodyPr wrap="square" lIns="0" tIns="0" rIns="0" bIns="0" rtlCol="0" anchor="t">
            <a:spAutoFit/>
          </a:bodyPr>
          <a:lstStyle/>
          <a:p>
            <a:pPr>
              <a:lnSpc>
                <a:spcPts val="4000"/>
              </a:lnSpc>
              <a:spcAft>
                <a:spcPts val="1800"/>
              </a:spcAft>
            </a:pPr>
            <a:r>
              <a:rPr lang="en-US" sz="3200" dirty="0">
                <a:solidFill>
                  <a:schemeClr val="bg1">
                    <a:lumMod val="50000"/>
                  </a:schemeClr>
                </a:solidFill>
                <a:latin typeface="Arial" panose="020B0604020202020204" pitchFamily="34" charset="0"/>
                <a:cs typeface="Arial" panose="020B0604020202020204" pitchFamily="34" charset="0"/>
              </a:rPr>
              <a:t>For more information contact:</a:t>
            </a:r>
          </a:p>
        </p:txBody>
      </p:sp>
      <p:sp>
        <p:nvSpPr>
          <p:cNvPr id="9" name="TextBox 8">
            <a:extLst>
              <a:ext uri="{FF2B5EF4-FFF2-40B4-BE49-F238E27FC236}">
                <a16:creationId xmlns:a16="http://schemas.microsoft.com/office/drawing/2014/main" id="{F449C139-8901-4B0B-AEAA-B09E6D0D070D}"/>
              </a:ext>
            </a:extLst>
          </p:cNvPr>
          <p:cNvSpPr txBox="1"/>
          <p:nvPr/>
        </p:nvSpPr>
        <p:spPr>
          <a:xfrm>
            <a:off x="4038600" y="2501711"/>
            <a:ext cx="4533899" cy="2908489"/>
          </a:xfrm>
          <a:prstGeom prst="rect">
            <a:avLst/>
          </a:prstGeom>
          <a:noFill/>
        </p:spPr>
        <p:txBody>
          <a:bodyPr wrap="square" lIns="0" tIns="0" rIns="0" bIns="0" rtlCol="0" anchor="t">
            <a:spAutoFit/>
          </a:bodyPr>
          <a:lstStyle/>
          <a:p>
            <a:pPr>
              <a:spcAft>
                <a:spcPts val="600"/>
              </a:spcAft>
            </a:pPr>
            <a:r>
              <a:rPr lang="en-US" sz="1600" b="1" dirty="0">
                <a:cs typeface="Arial" panose="020B0604020202020204" pitchFamily="34" charset="0"/>
              </a:rPr>
              <a:t>Pauline Irungu</a:t>
            </a:r>
          </a:p>
          <a:p>
            <a:pPr>
              <a:spcAft>
                <a:spcPts val="1800"/>
              </a:spcAft>
            </a:pPr>
            <a:r>
              <a:rPr lang="en-US" sz="1600" dirty="0">
                <a:cs typeface="Arial" panose="020B0604020202020204" pitchFamily="34" charset="0"/>
              </a:rPr>
              <a:t>pirungu@path.org</a:t>
            </a:r>
            <a:endParaRPr lang="en-US" sz="1600" dirty="0">
              <a:latin typeface="Arial" panose="020B0604020202020204" pitchFamily="34" charset="0"/>
              <a:cs typeface="Arial" panose="020B0604020202020204" pitchFamily="34" charset="0"/>
            </a:endParaRPr>
          </a:p>
          <a:p>
            <a:pPr>
              <a:spcAft>
                <a:spcPts val="600"/>
              </a:spcAft>
            </a:pPr>
            <a:br>
              <a:rPr lang="en-US" sz="1600" b="1" dirty="0">
                <a:latin typeface="Arial" panose="020B0604020202020204" pitchFamily="34" charset="0"/>
                <a:cs typeface="Arial" panose="020B0604020202020204" pitchFamily="34" charset="0"/>
              </a:rPr>
            </a:br>
            <a:r>
              <a:rPr lang="en-US" sz="1600" b="1" dirty="0">
                <a:cs typeface="Arial" panose="020B0604020202020204" pitchFamily="34" charset="0"/>
              </a:rPr>
              <a:t>Link to complete PATH publication:</a:t>
            </a:r>
            <a:endParaRPr lang="en-US" sz="1600" b="1" dirty="0">
              <a:latin typeface="Arial" panose="020B0604020202020204" pitchFamily="34" charset="0"/>
              <a:cs typeface="Arial" panose="020B0604020202020204" pitchFamily="34" charset="0"/>
            </a:endParaRPr>
          </a:p>
          <a:p>
            <a:pPr>
              <a:spcAft>
                <a:spcPts val="1800"/>
              </a:spcAft>
            </a:pPr>
            <a:r>
              <a:rPr lang="en-US" sz="1600" dirty="0">
                <a:cs typeface="Arial" panose="020B0604020202020204" pitchFamily="34" charset="0"/>
                <a:hlinkClick r:id="rId4"/>
              </a:rPr>
              <a:t>https://www.path.org/resources/making-case-how-regulatory-harmonisation-can-save-lives-africa/</a:t>
            </a:r>
            <a:endParaRPr lang="en-US" sz="1600" dirty="0">
              <a:cs typeface="Arial" panose="020B0604020202020204" pitchFamily="34" charset="0"/>
            </a:endParaRPr>
          </a:p>
          <a:p>
            <a:pPr>
              <a:spcAft>
                <a:spcPts val="600"/>
              </a:spcAft>
            </a:pPr>
            <a:br>
              <a:rPr lang="en-US" sz="1600" b="1" dirty="0">
                <a:latin typeface="Arial" panose="020B0604020202020204" pitchFamily="34" charset="0"/>
                <a:cs typeface="Arial" panose="020B0604020202020204" pitchFamily="34" charset="0"/>
              </a:rPr>
            </a:br>
            <a:r>
              <a:rPr lang="en-US" sz="1600" b="1" dirty="0">
                <a:cs typeface="Arial" panose="020B0604020202020204" pitchFamily="34" charset="0"/>
              </a:rPr>
              <a:t>Link to the Lives Saved Tool (LiST):</a:t>
            </a:r>
            <a:endParaRPr lang="en-US" sz="1600" b="1" dirty="0">
              <a:latin typeface="Arial" panose="020B0604020202020204" pitchFamily="34" charset="0"/>
              <a:cs typeface="Arial" panose="020B0604020202020204" pitchFamily="34" charset="0"/>
            </a:endParaRPr>
          </a:p>
          <a:p>
            <a:pPr>
              <a:spcAft>
                <a:spcPts val="1800"/>
              </a:spcAft>
            </a:pPr>
            <a:r>
              <a:rPr lang="en-US" sz="1600" dirty="0">
                <a:cs typeface="Arial" panose="020B0604020202020204" pitchFamily="34" charset="0"/>
                <a:hlinkClick r:id="rId5"/>
              </a:rPr>
              <a:t>https://www.livessavedtool.org/</a:t>
            </a:r>
            <a:r>
              <a:rPr lang="en-US" sz="1600" dirty="0">
                <a:cs typeface="Arial" panose="020B0604020202020204" pitchFamily="34" charset="0"/>
              </a:rPr>
              <a:t> </a:t>
            </a:r>
          </a:p>
        </p:txBody>
      </p:sp>
    </p:spTree>
    <p:extLst>
      <p:ext uri="{BB962C8B-B14F-4D97-AF65-F5344CB8AC3E}">
        <p14:creationId xmlns:p14="http://schemas.microsoft.com/office/powerpoint/2010/main" val="26841968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0" name="Rectangle 9"/>
          <p:cNvSpPr/>
          <p:nvPr/>
        </p:nvSpPr>
        <p:spPr>
          <a:xfrm>
            <a:off x="-50932" y="2438412"/>
            <a:ext cx="9245864" cy="1428969"/>
          </a:xfrm>
          <a:prstGeom prst="rect">
            <a:avLst/>
          </a:prstGeom>
          <a:noFill/>
        </p:spPr>
        <p:style>
          <a:lnRef idx="0">
            <a:schemeClr val="accent1">
              <a:hueOff val="0"/>
              <a:satOff val="0"/>
              <a:lumOff val="0"/>
              <a:alphaOff val="0"/>
            </a:schemeClr>
          </a:lnRef>
          <a:fillRef idx="1">
            <a:schemeClr val="accent1">
              <a:tint val="50000"/>
              <a:alpha val="40000"/>
              <a:hueOff val="0"/>
              <a:satOff val="0"/>
              <a:lumOff val="0"/>
              <a:alphaOff val="0"/>
            </a:schemeClr>
          </a:fillRef>
          <a:effectRef idx="0">
            <a:schemeClr val="accent1">
              <a:tint val="50000"/>
              <a:alpha val="40000"/>
              <a:hueOff val="0"/>
              <a:satOff val="0"/>
              <a:lumOff val="0"/>
              <a:alphaOff val="0"/>
            </a:schemeClr>
          </a:effectRef>
          <a:fontRef idx="minor">
            <a:schemeClr val="lt1">
              <a:hueOff val="0"/>
              <a:satOff val="0"/>
              <a:lumOff val="0"/>
              <a:alphaOff val="0"/>
            </a:schemeClr>
          </a:fontRef>
        </p:style>
      </p:sp>
    </p:spTree>
    <p:extLst>
      <p:ext uri="{BB962C8B-B14F-4D97-AF65-F5344CB8AC3E}">
        <p14:creationId xmlns:p14="http://schemas.microsoft.com/office/powerpoint/2010/main" val="35148036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Title 9"/>
          <p:cNvSpPr>
            <a:spLocks noGrp="1"/>
          </p:cNvSpPr>
          <p:nvPr>
            <p:ph type="title"/>
          </p:nvPr>
        </p:nvSpPr>
        <p:spPr>
          <a:xfrm>
            <a:off x="2667000" y="536914"/>
            <a:ext cx="6019800" cy="520023"/>
          </a:xfrm>
          <a:noFill/>
        </p:spPr>
        <p:txBody>
          <a:bodyPr>
            <a:normAutofit/>
          </a:bodyPr>
          <a:lstStyle/>
          <a:p>
            <a:pPr algn="l"/>
            <a:r>
              <a:rPr lang="en-US" sz="2800" b="1" u="sng" dirty="0">
                <a:solidFill>
                  <a:schemeClr val="bg1"/>
                </a:solidFill>
                <a:cs typeface="Helvetica" panose="020B0604020202020204" pitchFamily="34" charset="0"/>
              </a:rPr>
              <a:t>APPENDIX 1: COVERAGE RATES</a:t>
            </a:r>
          </a:p>
        </p:txBody>
      </p:sp>
      <p:pic>
        <p:nvPicPr>
          <p:cNvPr id="4" name="Picture 3">
            <a:extLst>
              <a:ext uri="{FF2B5EF4-FFF2-40B4-BE49-F238E27FC236}">
                <a16:creationId xmlns:a16="http://schemas.microsoft.com/office/drawing/2014/main" id="{3C0E875E-2791-4CCA-AFFF-0BBACC4804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24800" y="342900"/>
            <a:ext cx="993913" cy="381000"/>
          </a:xfrm>
          <a:prstGeom prst="rect">
            <a:avLst/>
          </a:prstGeom>
        </p:spPr>
      </p:pic>
      <p:pic>
        <p:nvPicPr>
          <p:cNvPr id="14" name="Picture 13">
            <a:extLst>
              <a:ext uri="{FF2B5EF4-FFF2-40B4-BE49-F238E27FC236}">
                <a16:creationId xmlns:a16="http://schemas.microsoft.com/office/drawing/2014/main" id="{58DF31CD-7606-4214-9CE5-3E361F50DF90}"/>
              </a:ext>
            </a:extLst>
          </p:cNvPr>
          <p:cNvPicPr>
            <a:picLocks noChangeAspect="1"/>
          </p:cNvPicPr>
          <p:nvPr/>
        </p:nvPicPr>
        <p:blipFill>
          <a:blip r:embed="rId4"/>
          <a:stretch>
            <a:fillRect/>
          </a:stretch>
        </p:blipFill>
        <p:spPr>
          <a:xfrm>
            <a:off x="2007161" y="2057400"/>
            <a:ext cx="5129679" cy="3594218"/>
          </a:xfrm>
          <a:prstGeom prst="rect">
            <a:avLst/>
          </a:prstGeom>
        </p:spPr>
      </p:pic>
      <p:sp>
        <p:nvSpPr>
          <p:cNvPr id="22" name="TextBox 21">
            <a:extLst>
              <a:ext uri="{FF2B5EF4-FFF2-40B4-BE49-F238E27FC236}">
                <a16:creationId xmlns:a16="http://schemas.microsoft.com/office/drawing/2014/main" id="{750E5B45-F28C-4D9E-91F7-E6BE7E3082B0}"/>
              </a:ext>
            </a:extLst>
          </p:cNvPr>
          <p:cNvSpPr txBox="1"/>
          <p:nvPr/>
        </p:nvSpPr>
        <p:spPr>
          <a:xfrm>
            <a:off x="568452" y="1640235"/>
            <a:ext cx="8042148" cy="308161"/>
          </a:xfrm>
          <a:prstGeom prst="rect">
            <a:avLst/>
          </a:prstGeom>
          <a:noFill/>
        </p:spPr>
        <p:txBody>
          <a:bodyPr wrap="square" lIns="0" tIns="0" rIns="0" bIns="0" rtlCol="0" anchor="t">
            <a:spAutoFit/>
          </a:bodyPr>
          <a:lstStyle/>
          <a:p>
            <a:pPr>
              <a:lnSpc>
                <a:spcPts val="2500"/>
              </a:lnSpc>
              <a:spcAft>
                <a:spcPts val="1800"/>
              </a:spcAft>
            </a:pPr>
            <a:r>
              <a:rPr lang="en-US" sz="2000" b="1" dirty="0">
                <a:cs typeface="Arial" panose="020B0604020202020204" pitchFamily="34" charset="0"/>
              </a:rPr>
              <a:t>Baseline and peak coverage rates of interventions in the Lives Saved Tool</a:t>
            </a:r>
          </a:p>
        </p:txBody>
      </p:sp>
      <p:sp>
        <p:nvSpPr>
          <p:cNvPr id="24" name="Text Placeholder 3">
            <a:extLst>
              <a:ext uri="{FF2B5EF4-FFF2-40B4-BE49-F238E27FC236}">
                <a16:creationId xmlns:a16="http://schemas.microsoft.com/office/drawing/2014/main" id="{2BE45AD8-183B-4257-9EE9-7515A76740E8}"/>
              </a:ext>
            </a:extLst>
          </p:cNvPr>
          <p:cNvSpPr txBox="1">
            <a:spLocks/>
          </p:cNvSpPr>
          <p:nvPr/>
        </p:nvSpPr>
        <p:spPr>
          <a:xfrm>
            <a:off x="748940" y="6019800"/>
            <a:ext cx="6852010" cy="196632"/>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28600" indent="-228600" algn="l">
              <a:buFont typeface="+mj-lt"/>
              <a:buAutoNum type="arabicPeriod"/>
            </a:pPr>
            <a:r>
              <a:rPr lang="en-US" sz="800" dirty="0">
                <a:solidFill>
                  <a:schemeClr val="tx1"/>
                </a:solidFill>
              </a:rPr>
              <a:t>Baseline coverage rates in LiST for heat-stable carbetocin are for active management of the third stage of labor, which includes oxytocin. Oxytocin is a similar injectable uterotonic to carbetocin and is currently available in some settings to prevent and treat postpartum hemorrhage.</a:t>
            </a:r>
          </a:p>
          <a:p>
            <a:pPr marL="228600" indent="-228600" algn="l">
              <a:buFont typeface="+mj-lt"/>
              <a:buAutoNum type="arabicPeriod"/>
            </a:pPr>
            <a:r>
              <a:rPr lang="en-US" sz="800" dirty="0">
                <a:solidFill>
                  <a:schemeClr val="tx1"/>
                </a:solidFill>
              </a:rPr>
              <a:t>Baseline coverage rates in LiST for amoxicillin dispersible tablets are for oral antibiotics for pneumonia (e.g., syrups). These represent other oral formulations of amoxicillin that are currently available in some settings for treatment of childhood pneumonia.</a:t>
            </a:r>
          </a:p>
        </p:txBody>
      </p:sp>
    </p:spTree>
    <p:extLst>
      <p:ext uri="{BB962C8B-B14F-4D97-AF65-F5344CB8AC3E}">
        <p14:creationId xmlns:p14="http://schemas.microsoft.com/office/powerpoint/2010/main" val="38054776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922</TotalTime>
  <Words>844</Words>
  <Application>Microsoft Office PowerPoint</Application>
  <PresentationFormat>On-screen Show (4:3)</PresentationFormat>
  <Paragraphs>71</Paragraphs>
  <Slides>12</Slides>
  <Notes>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PowerPoint Presentation</vt:lpstr>
      <vt:lpstr>STRUCTURE OF PRESENTATION</vt:lpstr>
      <vt:lpstr>BACKGROUND</vt:lpstr>
      <vt:lpstr>METHODS</vt:lpstr>
      <vt:lpstr>RESULTS</vt:lpstr>
      <vt:lpstr>RECOMMENDATIONS</vt:lpstr>
      <vt:lpstr>CONTACT INFORMATION</vt:lpstr>
      <vt:lpstr>PowerPoint Presentation</vt:lpstr>
      <vt:lpstr>APPENDIX 1: COVERAGE RATES</vt:lpstr>
      <vt:lpstr>APPENDIX 2: RESULTS (Amoxicillin)</vt:lpstr>
      <vt:lpstr>APPENDIX 3: RESULTS (Carbetocin)</vt:lpstr>
      <vt:lpstr>APPENDIX 4: MODEL LIMITATIONS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creative.kco</dc:creator>
  <cp:lastModifiedBy>Irungu, Pauline</cp:lastModifiedBy>
  <cp:revision>106</cp:revision>
  <dcterms:created xsi:type="dcterms:W3CDTF">2017-08-02T09:57:00Z</dcterms:created>
  <dcterms:modified xsi:type="dcterms:W3CDTF">2019-03-05T07:29:53Z</dcterms:modified>
</cp:coreProperties>
</file>