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6" r:id="rId3"/>
    <p:sldId id="287" r:id="rId4"/>
    <p:sldId id="288" r:id="rId5"/>
    <p:sldId id="290" r:id="rId6"/>
    <p:sldId id="291" r:id="rId7"/>
    <p:sldId id="300" r:id="rId8"/>
    <p:sldId id="301" r:id="rId9"/>
    <p:sldId id="306" r:id="rId10"/>
    <p:sldId id="302" r:id="rId11"/>
    <p:sldId id="294" r:id="rId12"/>
    <p:sldId id="304" r:id="rId13"/>
    <p:sldId id="310" r:id="rId14"/>
    <p:sldId id="303" r:id="rId15"/>
    <p:sldId id="297" r:id="rId16"/>
    <p:sldId id="307" r:id="rId17"/>
    <p:sldId id="308" r:id="rId18"/>
    <p:sldId id="311" r:id="rId19"/>
    <p:sldId id="312" r:id="rId20"/>
    <p:sldId id="313" r:id="rId21"/>
    <p:sldId id="314" r:id="rId22"/>
    <p:sldId id="316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6176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649B-8529-4945-AA43-C466D9F9E15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E4A8-8347-41FA-B339-087C73B1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Kenya has the fourth largest HIV epidemic globally. In 2016 alone an estimated 1.7 million people were living with HIV and close to 58,000 people died of HIV related illness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(balance across study arms for most measures except in arm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was no association between demographic characteristics of study participants and the study arms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E4A8-8347-41FA-B339-087C73B126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23F6-4D02-49BC-81DF-080C0CB4DF02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4A28-57E6-42CB-B5C8-B55BF1235D16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2D1-9895-4C73-9652-8FD311079521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AE56-BA2A-494A-A19E-283E9A61B91B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7A4-0415-40B5-A341-CF76F27441DF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DDE-6BED-4F76-AD7A-F3496EA9BFB4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69CB-FB22-446D-85BF-B2A13442AF5C}" type="datetime1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5589-B250-4C57-B6B5-8A2AA2A5B81E}" type="datetime1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2C45-B622-4F81-BE7A-B35F3907943B}" type="datetime1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8AA4-2BF3-4454-A072-1121DEBDD1FD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7F54-54FB-483A-B4E1-9E01A034EBEA}" type="datetime1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42C89-0EB7-4E0D-8AFB-1AE8BD12C056}" type="datetime1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33572"/>
            <a:ext cx="4114800" cy="340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28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-2275" y="1575480"/>
            <a:ext cx="9259512" cy="1719086"/>
            <a:chOff x="520567" y="4965142"/>
            <a:chExt cx="9259512" cy="2484171"/>
          </a:xfrm>
          <a:noFill/>
        </p:grpSpPr>
        <p:sp>
          <p:nvSpPr>
            <p:cNvPr id="10" name="Rectangle 9"/>
            <p:cNvSpPr/>
            <p:nvPr/>
          </p:nvSpPr>
          <p:spPr>
            <a:xfrm>
              <a:off x="520567" y="5547361"/>
              <a:ext cx="9245864" cy="1901952"/>
            </a:xfrm>
            <a:prstGeom prst="rect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34215" y="4965142"/>
              <a:ext cx="9245864" cy="19019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0" tIns="165100" rIns="165100" bIns="1651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</a:rPr>
                <a:t>EFFECTS </a:t>
              </a:r>
              <a:r>
                <a:rPr lang="en-GB" sz="2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</a:rPr>
                <a:t>OF USING ORAL HIV SELF-TESTING KITS ON UPTAKE OF MALE PARTNER TESTING AMONG PREGNANT WOMEN IN SELECTED COUNTIES IN KENYA</a:t>
              </a:r>
              <a:endParaRPr lang="en-US" sz="2800" b="1" kern="1200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84245" y="3810000"/>
            <a:ext cx="9091189" cy="152400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0" tIns="165100" rIns="165100" bIns="165100" numCol="1" spcCol="1270" anchor="ctr" anchorCtr="0">
            <a:noAutofit/>
          </a:bodyPr>
          <a:lstStyle/>
          <a:p>
            <a:r>
              <a:rPr lang="en-US" sz="2000" dirty="0" err="1" smtClean="0"/>
              <a:t>Marwa</a:t>
            </a:r>
            <a:r>
              <a:rPr lang="en-US" sz="2000" dirty="0" smtClean="0"/>
              <a:t> </a:t>
            </a:r>
            <a:r>
              <a:rPr lang="en-US" sz="2000" dirty="0" smtClean="0"/>
              <a:t>T.</a:t>
            </a:r>
            <a:r>
              <a:rPr lang="en-US" sz="2000" baseline="30000" dirty="0"/>
              <a:t>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Karanja S.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Osero</a:t>
            </a:r>
            <a:r>
              <a:rPr lang="en-US" sz="2000" dirty="0" smtClean="0"/>
              <a:t> J.</a:t>
            </a:r>
            <a:r>
              <a:rPr lang="en-US" sz="2000" baseline="30000" dirty="0"/>
              <a:t>1</a:t>
            </a:r>
            <a:r>
              <a:rPr lang="en-US" sz="2000" dirty="0" smtClean="0"/>
              <a:t>, and </a:t>
            </a:r>
            <a:r>
              <a:rPr lang="en-US" sz="2000" dirty="0" err="1" smtClean="0"/>
              <a:t>Orago</a:t>
            </a:r>
            <a:r>
              <a:rPr lang="en-US" sz="2000" dirty="0" smtClean="0"/>
              <a:t> A.</a:t>
            </a:r>
            <a:r>
              <a:rPr lang="en-US" sz="2000" baseline="30000" dirty="0"/>
              <a:t>1</a:t>
            </a:r>
            <a:endParaRPr lang="en-US" sz="2000" baseline="30000" dirty="0" smtClean="0"/>
          </a:p>
          <a:p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dirty="0"/>
              <a:t>Kenyatta University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Amref Health Africa in Kenya</a:t>
            </a:r>
          </a:p>
          <a:p>
            <a:endParaRPr lang="en-US" sz="2400" b="1" kern="1200" cap="none" spc="0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381000"/>
            <a:ext cx="6400800" cy="8382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cs typeface="Helvetica" panose="020B0604020202020204" pitchFamily="34" charset="0"/>
              </a:rPr>
              <a:t>Results: </a:t>
            </a:r>
            <a:r>
              <a:rPr lang="en-GB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Recruitment and follow up of participants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1371600"/>
            <a:ext cx="9144000" cy="49779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980" y="4267200"/>
            <a:ext cx="630381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553200" cy="106680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cs typeface="Helvetica" panose="020B0604020202020204" pitchFamily="34" charset="0"/>
              </a:rPr>
              <a:t>Demographic characteristics of </a:t>
            </a:r>
            <a:r>
              <a:rPr lang="en-GB" sz="2800" dirty="0" smtClean="0">
                <a:solidFill>
                  <a:schemeClr val="bg1"/>
                </a:solidFill>
                <a:cs typeface="Helvetica" panose="020B0604020202020204" pitchFamily="34" charset="0"/>
              </a:rPr>
              <a:t>women </a:t>
            </a:r>
            <a:r>
              <a:rPr lang="en-GB" sz="1800" i="1" dirty="0">
                <a:solidFill>
                  <a:schemeClr val="bg1"/>
                </a:solidFill>
                <a:cs typeface="Helvetica" panose="020B0604020202020204" pitchFamily="34" charset="0"/>
              </a:rPr>
              <a:t>(Overall,  balance across study arms for most measures)</a:t>
            </a:r>
            <a:r>
              <a:rPr lang="en-GB" sz="1800" dirty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GB" sz="1800" dirty="0">
                <a:solidFill>
                  <a:schemeClr val="bg1"/>
                </a:solidFill>
                <a:cs typeface="Helvetica" panose="020B0604020202020204" pitchFamily="34" charset="0"/>
              </a:rPr>
            </a:br>
            <a:endParaRPr lang="en-US" sz="18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514901"/>
            <a:ext cx="8991599" cy="48096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553200" cy="106680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cs typeface="Helvetica" panose="020B0604020202020204" pitchFamily="34" charset="0"/>
              </a:rPr>
              <a:t>Demographic characteristics of men </a:t>
            </a:r>
            <a:endParaRPr lang="en-US" sz="1300" i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524000"/>
            <a:ext cx="891540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553200" cy="106680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  <a:cs typeface="Helvetica" panose="020B0604020202020204" pitchFamily="34" charset="0"/>
              </a:rPr>
              <a:t>HIV self-testing acceptability rates among male partners </a:t>
            </a:r>
            <a:endParaRPr lang="en-US" sz="20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447800"/>
            <a:ext cx="8915400" cy="4908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5200" y="3581400"/>
            <a:ext cx="5562600" cy="936104"/>
          </a:xfrm>
          <a:prstGeom prst="ellipse">
            <a:avLst/>
          </a:prstGeom>
          <a:noFill/>
          <a:ln w="34925" cap="flat" cmpd="sng" algn="in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553200" cy="10668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cs typeface="Helvetica" panose="020B0604020202020204" pitchFamily="34" charset="0"/>
              </a:rPr>
              <a:t>Demographic characteristics of </a:t>
            </a:r>
            <a:r>
              <a:rPr lang="en-GB" sz="2800" dirty="0" smtClean="0">
                <a:solidFill>
                  <a:schemeClr val="bg1"/>
                </a:solidFill>
                <a:cs typeface="Helvetica" panose="020B0604020202020204" pitchFamily="34" charset="0"/>
              </a:rPr>
              <a:t>men who reported testing (n=566)</a:t>
            </a:r>
            <a:r>
              <a:rPr lang="en-GB" sz="1800" dirty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GB" sz="1800" dirty="0">
                <a:solidFill>
                  <a:schemeClr val="bg1"/>
                </a:solidFill>
                <a:cs typeface="Helvetica" panose="020B0604020202020204" pitchFamily="34" charset="0"/>
              </a:rPr>
            </a:br>
            <a:endParaRPr lang="en-US" sz="18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524000"/>
            <a:ext cx="891540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cs typeface="Helvetica" panose="020B0604020202020204" pitchFamily="34" charset="0"/>
              </a:rPr>
              <a:t>Determinants of HIV testing among male </a:t>
            </a:r>
            <a:r>
              <a:rPr lang="en-GB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partners 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616075"/>
            <a:ext cx="1082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Couples testing rates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600200"/>
            <a:ext cx="8839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Location of HIV testing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1524000"/>
            <a:ext cx="8763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Confirmatory test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1676400"/>
            <a:ext cx="86867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Conclusion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 </a:t>
            </a:r>
            <a:r>
              <a:rPr lang="en-GB" dirty="0"/>
              <a:t>test kits and improved male invitation letter increased the likelihood of male partner testing by twelve times. 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HIV </a:t>
            </a:r>
            <a:r>
              <a:rPr lang="en-GB" dirty="0"/>
              <a:t>self-test kits could complement routine HIV testing methods in the general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solidFill>
                  <a:schemeClr val="bg1"/>
                </a:solidFill>
                <a:cs typeface="Helvetica" panose="020B0604020202020204" pitchFamily="34" charset="0"/>
              </a:rPr>
              <a:t>STRUCTURE OF PRESENTATION</a:t>
            </a:r>
            <a:endParaRPr lang="en-US" sz="2800" b="1" u="sng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8305800" cy="4648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Background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Objectives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Methods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Results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Conclusion and recommendations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cs typeface="Helvetica" panose="020B0604020202020204" pitchFamily="34" charset="0"/>
              </a:rPr>
              <a:t>Acknowledgement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en-US" sz="3600" b="1" dirty="0"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cs typeface="Helvetica" panose="020B0604020202020204" pitchFamily="34" charset="0"/>
              </a:rPr>
              <a:t>What this study adds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4908550"/>
          </a:xfrm>
        </p:spPr>
        <p:txBody>
          <a:bodyPr>
            <a:normAutofit/>
          </a:bodyPr>
          <a:lstStyle/>
          <a:p>
            <a:r>
              <a:rPr lang="en-GB" dirty="0" smtClean="0"/>
              <a:t>Inform  </a:t>
            </a:r>
            <a:r>
              <a:rPr lang="en-GB" dirty="0"/>
              <a:t>how best to close  the gap in HIV testing </a:t>
            </a:r>
            <a:endParaRPr lang="en-GB" dirty="0" smtClean="0"/>
          </a:p>
          <a:p>
            <a:pPr lvl="1"/>
            <a:r>
              <a:rPr lang="en-GB" dirty="0" smtClean="0"/>
              <a:t>how to achieve the first 90 of  the WHO’s 90-90-90 global HIV targets. 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ew ways of addressing poor testing rates among male partners of ANC clients. </a:t>
            </a:r>
          </a:p>
          <a:p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ay </a:t>
            </a:r>
            <a:r>
              <a:rPr lang="en-GB" dirty="0"/>
              <a:t>provide males who are not currently reached by HTS an opportunity to test in private.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Acknowledgement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4908550"/>
          </a:xfrm>
        </p:spPr>
        <p:txBody>
          <a:bodyPr>
            <a:normAutofit/>
          </a:bodyPr>
          <a:lstStyle/>
          <a:p>
            <a:r>
              <a:rPr lang="en-US" dirty="0" smtClean="0"/>
              <a:t>Study participants</a:t>
            </a:r>
          </a:p>
          <a:p>
            <a:endParaRPr lang="en-US" dirty="0" smtClean="0"/>
          </a:p>
          <a:p>
            <a:r>
              <a:rPr lang="en-US" dirty="0" smtClean="0"/>
              <a:t>14 health facilities</a:t>
            </a:r>
          </a:p>
          <a:p>
            <a:endParaRPr lang="en-US" dirty="0" smtClean="0"/>
          </a:p>
          <a:p>
            <a:r>
              <a:rPr lang="en-US" dirty="0" smtClean="0"/>
              <a:t>Kenyatta University, School of Public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33572"/>
            <a:ext cx="4114800" cy="340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/>
            </a:r>
            <a:br>
              <a:rPr lang="en-US" smtClean="0">
                <a:solidFill>
                  <a:prstClr val="black"/>
                </a:solidFill>
              </a:rPr>
            </a:br>
            <a:r>
              <a:rPr lang="en-US" smtClean="0">
                <a:solidFill>
                  <a:prstClr val="black"/>
                </a:solidFill>
              </a:rPr>
              <a:t/>
            </a:r>
            <a:br>
              <a:rPr lang="en-US" smtClean="0">
                <a:solidFill>
                  <a:prstClr val="black"/>
                </a:solidFill>
              </a:rPr>
            </a:b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75" y="1978384"/>
            <a:ext cx="9245864" cy="1316181"/>
          </a:xfrm>
          <a:prstGeom prst="rect">
            <a:avLst/>
          </a:prstGeom>
          <a:noFill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04800" y="1978384"/>
            <a:ext cx="9091189" cy="33556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0" tIns="165100" rIns="165100" bIns="165100" numCol="1" spcCol="1270" anchor="ctr" anchorCtr="0">
            <a:noAutofit/>
          </a:bodyPr>
          <a:lstStyle/>
          <a:p>
            <a:r>
              <a:rPr lang="en-US" sz="7200" b="1" i="1" dirty="0" smtClean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      MURAKOZE</a:t>
            </a:r>
            <a:endParaRPr lang="en-US" sz="7200" b="1" i="1" dirty="0">
              <a:ln w="12700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0932" y="2438412"/>
            <a:ext cx="9245864" cy="1428969"/>
          </a:xfrm>
          <a:prstGeom prst="rect">
            <a:avLst/>
          </a:prstGeom>
          <a:noFill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BACKGROUND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4800" y="1600200"/>
            <a:ext cx="861060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Background </a:t>
            </a:r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contd.</a:t>
            </a:r>
            <a:endParaRPr lang="en-US" sz="2800" b="1" u="sng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71127"/>
            <a:ext cx="8686800" cy="4953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cs typeface="Helvetica" panose="020B0604020202020204" pitchFamily="34" charset="0"/>
              </a:rPr>
              <a:t>The rapid scale up of various HIV interventions has resulted in </a:t>
            </a:r>
            <a:r>
              <a:rPr lang="en-GB" sz="2400" dirty="0" smtClean="0">
                <a:cs typeface="Helvetica" panose="020B0604020202020204" pitchFamily="34" charset="0"/>
              </a:rPr>
              <a:t>the HIV prevalence decline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cs typeface="Helvetica" panose="020B0604020202020204" pitchFamily="34" charset="0"/>
              </a:rPr>
              <a:t>HIV </a:t>
            </a:r>
            <a:r>
              <a:rPr lang="en-GB" sz="2000" dirty="0">
                <a:cs typeface="Helvetica" panose="020B0604020202020204" pitchFamily="34" charset="0"/>
              </a:rPr>
              <a:t>care and treatment, PMTCT, VMMC, HTS among other evidence based interventions.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cs typeface="Helvetica" panose="020B0604020202020204" pitchFamily="34" charset="0"/>
              </a:rPr>
              <a:t>HIV-testing services (HTS) </a:t>
            </a:r>
            <a:r>
              <a:rPr lang="en-GB" sz="2400" dirty="0" smtClean="0">
                <a:cs typeface="Helvetica" panose="020B0604020202020204" pitchFamily="34" charset="0"/>
              </a:rPr>
              <a:t>is an </a:t>
            </a:r>
            <a:r>
              <a:rPr lang="en-GB" sz="2400" dirty="0">
                <a:cs typeface="Helvetica" panose="020B0604020202020204" pitchFamily="34" charset="0"/>
              </a:rPr>
              <a:t>effective strategy in identifying and linking those infected into care and treatment and making appropriate referrals to other HIV support </a:t>
            </a:r>
            <a:r>
              <a:rPr lang="en-GB" sz="2400" dirty="0" smtClean="0">
                <a:cs typeface="Helvetica" panose="020B0604020202020204" pitchFamily="34" charset="0"/>
              </a:rPr>
              <a:t>services.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 smtClean="0">
                <a:cs typeface="Helvetica" panose="020B0604020202020204" pitchFamily="34" charset="0"/>
              </a:rPr>
              <a:t>Women </a:t>
            </a:r>
            <a:r>
              <a:rPr lang="en-GB" sz="2000" dirty="0">
                <a:cs typeface="Helvetica" panose="020B0604020202020204" pitchFamily="34" charset="0"/>
              </a:rPr>
              <a:t>are more likely to have been tested for HIV (80%) than their male counterparts (63</a:t>
            </a:r>
            <a:r>
              <a:rPr lang="en-GB" sz="2000" dirty="0" smtClean="0">
                <a:cs typeface="Helvetica" panose="020B0604020202020204" pitchFamily="34" charset="0"/>
              </a:rPr>
              <a:t>%) - KAIS-2014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cs typeface="Helvetica" panose="020B0604020202020204" pitchFamily="34" charset="0"/>
              </a:rPr>
              <a:t>E</a:t>
            </a:r>
            <a:r>
              <a:rPr lang="en-GB" sz="2000" dirty="0" smtClean="0">
                <a:cs typeface="Helvetica" panose="020B0604020202020204" pitchFamily="34" charset="0"/>
              </a:rPr>
              <a:t>xpectant </a:t>
            </a:r>
            <a:r>
              <a:rPr lang="en-GB" sz="2000" dirty="0">
                <a:cs typeface="Helvetica" panose="020B0604020202020204" pitchFamily="34" charset="0"/>
              </a:rPr>
              <a:t>women testing rates at the ANC remains over </a:t>
            </a:r>
            <a:r>
              <a:rPr lang="en-GB" sz="2000" dirty="0" smtClean="0">
                <a:cs typeface="Helvetica" panose="020B0604020202020204" pitchFamily="34" charset="0"/>
              </a:rPr>
              <a:t>95%; Male </a:t>
            </a:r>
            <a:r>
              <a:rPr lang="en-GB" sz="2000" dirty="0">
                <a:cs typeface="Helvetica" panose="020B0604020202020204" pitchFamily="34" charset="0"/>
              </a:rPr>
              <a:t>testing in the same setting remains low (4%) despite all the efforts put in place (</a:t>
            </a:r>
            <a:r>
              <a:rPr lang="en-GB" sz="2000" dirty="0" smtClean="0">
                <a:cs typeface="Helvetica" panose="020B0604020202020204" pitchFamily="34" charset="0"/>
              </a:rPr>
              <a:t>KDHS </a:t>
            </a:r>
            <a:r>
              <a:rPr lang="en-GB" sz="2000" dirty="0">
                <a:cs typeface="Helvetica" panose="020B0604020202020204" pitchFamily="34" charset="0"/>
              </a:rPr>
              <a:t>2014)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000" dirty="0">
              <a:cs typeface="Helvetica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GB" sz="2400" dirty="0" smtClean="0">
              <a:cs typeface="Helvetica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GB" sz="2400" dirty="0">
              <a:cs typeface="Helvetica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endParaRPr lang="en-US" sz="2400" dirty="0" smtClean="0"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Background </a:t>
            </a:r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contd.</a:t>
            </a:r>
            <a:endParaRPr lang="en-US" sz="2800" b="1" u="sng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352800" cy="467995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% of pregnant women reported not knowing their partner’s HIV status ( KAIS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2014)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Self-testing for HIV has potential to increase rates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75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% of m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are willing to use a self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test (KAIS 2014)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en-US" sz="16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0"/>
            <a:ext cx="5257800" cy="4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Objectives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83058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2400" dirty="0" smtClean="0">
                <a:cs typeface="Helvetica" panose="020B0604020202020204" pitchFamily="34" charset="0"/>
              </a:rPr>
              <a:t>1. To </a:t>
            </a:r>
            <a:r>
              <a:rPr lang="en-GB" sz="2400" dirty="0">
                <a:cs typeface="Helvetica" panose="020B0604020202020204" pitchFamily="34" charset="0"/>
              </a:rPr>
              <a:t>determine HIV self-testing acceptability rates among male partners of  ANC  </a:t>
            </a:r>
            <a:r>
              <a:rPr lang="en-GB" sz="2400" dirty="0" smtClean="0">
                <a:cs typeface="Helvetica" panose="020B0604020202020204" pitchFamily="34" charset="0"/>
              </a:rPr>
              <a:t>Mothers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GB" sz="2400" dirty="0">
              <a:cs typeface="Helvetica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GB" sz="2400" dirty="0" smtClean="0">
                <a:cs typeface="Helvetica" panose="020B0604020202020204" pitchFamily="34" charset="0"/>
              </a:rPr>
              <a:t>2. To determine </a:t>
            </a:r>
            <a:r>
              <a:rPr lang="en-GB" sz="2400" dirty="0">
                <a:cs typeface="Helvetica" panose="020B0604020202020204" pitchFamily="34" charset="0"/>
              </a:rPr>
              <a:t>the effectiveness of HIV oral self-testing kit and improved invitation letter in increasing couple testing rates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2000" dirty="0"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METHODS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763000" cy="4679950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Design: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trial (RCT) with three study arms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sites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health facilities in 5 counties (Meru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Embu,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Kiambu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Kitui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Murang’a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GB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 mothers and their male partners</a:t>
            </a:r>
          </a:p>
          <a:p>
            <a:pPr lvl="1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criteria: First ANC visit and 18 years and above</a:t>
            </a:r>
          </a:p>
          <a:p>
            <a:pPr lvl="1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criteria: Had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current male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that her partner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positive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had tested within last 3 months and woman concerned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her safety or feel at risk of Gender Based Violence (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GBV)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endParaRPr lang="en-US" sz="240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Study arms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xmlns="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651379"/>
            <a:ext cx="8915400" cy="4673221"/>
          </a:xfrm>
        </p:spPr>
        <p:txBody>
          <a:bodyPr>
            <a:normAutofit/>
          </a:bodyPr>
          <a:lstStyle/>
          <a:p>
            <a:pPr algn="just">
              <a:buClr>
                <a:srgbClr val="0D6D4F"/>
              </a:buClr>
            </a:pPr>
            <a:r>
              <a:rPr lang="en-GB" sz="2400" b="1" dirty="0" smtClean="0">
                <a:solidFill>
                  <a:srgbClr val="FF0000"/>
                </a:solidFill>
              </a:rPr>
              <a:t>Arm 1: </a:t>
            </a:r>
            <a:r>
              <a:rPr lang="en-GB" sz="2400" dirty="0"/>
              <a:t>S</a:t>
            </a:r>
            <a:r>
              <a:rPr lang="en-GB" sz="2400" dirty="0" smtClean="0"/>
              <a:t>tandard </a:t>
            </a:r>
            <a:r>
              <a:rPr lang="en-GB" sz="2400" dirty="0"/>
              <a:t>of </a:t>
            </a:r>
            <a:r>
              <a:rPr lang="en-GB" sz="2400" dirty="0" smtClean="0"/>
              <a:t>care which </a:t>
            </a:r>
            <a:r>
              <a:rPr lang="en-GB" sz="2400" dirty="0"/>
              <a:t>involved invitation of the male partner to the clinic through </a:t>
            </a:r>
            <a:r>
              <a:rPr lang="en-GB" sz="2400" dirty="0" smtClean="0"/>
              <a:t>word </a:t>
            </a:r>
            <a:r>
              <a:rPr lang="en-GB" sz="2400" dirty="0"/>
              <a:t>of mouth </a:t>
            </a:r>
            <a:r>
              <a:rPr lang="en-GB" sz="2400" dirty="0" smtClean="0"/>
              <a:t>or </a:t>
            </a:r>
            <a:r>
              <a:rPr lang="en-GB" sz="2400" dirty="0"/>
              <a:t>a brief invitation letter </a:t>
            </a:r>
            <a:endParaRPr lang="en-GB" sz="2400" dirty="0" smtClean="0"/>
          </a:p>
          <a:p>
            <a:pPr lvl="1" algn="just">
              <a:buClr>
                <a:srgbClr val="0D6D4F"/>
              </a:buClr>
            </a:pPr>
            <a:r>
              <a:rPr lang="en-GB" sz="2000" dirty="0" smtClean="0"/>
              <a:t>The </a:t>
            </a:r>
            <a:r>
              <a:rPr lang="en-GB" sz="2000" dirty="0"/>
              <a:t>invitation letter does not mention HIV testing but highlights the need by the male partner to come and discuss the health of the wife/partner.</a:t>
            </a:r>
            <a:endParaRPr lang="en-GB" sz="2000" dirty="0" smtClean="0"/>
          </a:p>
          <a:p>
            <a:pPr algn="just">
              <a:buClr>
                <a:srgbClr val="0D6D4F"/>
              </a:buClr>
            </a:pP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</a:rPr>
              <a:t>rm 2: </a:t>
            </a:r>
            <a:r>
              <a:rPr lang="en-GB" sz="2400" dirty="0" smtClean="0"/>
              <a:t>An improved </a:t>
            </a:r>
            <a:r>
              <a:rPr lang="en-GB" sz="2400" dirty="0"/>
              <a:t>invitation </a:t>
            </a:r>
            <a:r>
              <a:rPr lang="en-GB" sz="2400" dirty="0" smtClean="0"/>
              <a:t>letter</a:t>
            </a:r>
          </a:p>
          <a:p>
            <a:pPr lvl="1" algn="just">
              <a:buClr>
                <a:srgbClr val="0D6D4F"/>
              </a:buClr>
            </a:pPr>
            <a:r>
              <a:rPr lang="en-GB" sz="2000" dirty="0" smtClean="0"/>
              <a:t>described </a:t>
            </a:r>
            <a:r>
              <a:rPr lang="en-GB" sz="2000" dirty="0"/>
              <a:t>the benefits of HIV prevention and testing and was meant to invite the partner to the clinic for standard HIV testing. </a:t>
            </a:r>
            <a:endParaRPr lang="en-GB" sz="2400" dirty="0" smtClean="0"/>
          </a:p>
          <a:p>
            <a:pPr algn="just">
              <a:buClr>
                <a:srgbClr val="0D6D4F"/>
              </a:buClr>
            </a:pP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</a:rPr>
              <a:t>rm </a:t>
            </a:r>
            <a:r>
              <a:rPr lang="en-GB" sz="2400" b="1" dirty="0">
                <a:solidFill>
                  <a:srgbClr val="FF0000"/>
                </a:solidFill>
              </a:rPr>
              <a:t>3 </a:t>
            </a:r>
            <a:r>
              <a:rPr lang="en-GB" sz="2400" dirty="0"/>
              <a:t>received the same improved </a:t>
            </a:r>
            <a:r>
              <a:rPr lang="en-GB" sz="2400" dirty="0" smtClean="0"/>
              <a:t>letter and </a:t>
            </a:r>
            <a:r>
              <a:rPr lang="en-GB" sz="2400" dirty="0"/>
              <a:t>two self-testing kits</a:t>
            </a:r>
            <a:r>
              <a:rPr lang="en-GB" sz="24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2667000" y="536914"/>
            <a:ext cx="6019800" cy="52002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Study follow up</a:t>
            </a:r>
            <a:endParaRPr lang="en-US" sz="2800" b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2133600"/>
            <a:ext cx="8419279" cy="4084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594031"/>
            <a:ext cx="2054530" cy="14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705</Words>
  <Application>Microsoft Office PowerPoint</Application>
  <PresentationFormat>On-screen Show (4:3)</PresentationFormat>
  <Paragraphs>125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Wingdings</vt:lpstr>
      <vt:lpstr>Office Theme</vt:lpstr>
      <vt:lpstr>PowerPoint Presentation</vt:lpstr>
      <vt:lpstr>STRUCTURE OF PRESENTATION</vt:lpstr>
      <vt:lpstr>BACKGROUND</vt:lpstr>
      <vt:lpstr>Background contd.</vt:lpstr>
      <vt:lpstr>Background contd.</vt:lpstr>
      <vt:lpstr>Objectives</vt:lpstr>
      <vt:lpstr>METHODS</vt:lpstr>
      <vt:lpstr>Study arms</vt:lpstr>
      <vt:lpstr>Study follow up</vt:lpstr>
      <vt:lpstr>Results: Recruitment and follow up of participants</vt:lpstr>
      <vt:lpstr>Demographic characteristics of women (Overall,  balance across study arms for most measures) </vt:lpstr>
      <vt:lpstr>Demographic characteristics of men </vt:lpstr>
      <vt:lpstr>HIV self-testing acceptability rates among male partners </vt:lpstr>
      <vt:lpstr>Demographic characteristics of men who reported testing (n=566) </vt:lpstr>
      <vt:lpstr>Determinants of HIV testing among male partners </vt:lpstr>
      <vt:lpstr>Couples testing rates</vt:lpstr>
      <vt:lpstr>Location of HIV testing</vt:lpstr>
      <vt:lpstr>Confirmatory test</vt:lpstr>
      <vt:lpstr>Conclusion</vt:lpstr>
      <vt:lpstr>What this study adds</vt:lpstr>
      <vt:lpstr>Acknowledgement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creative.kco</dc:creator>
  <cp:lastModifiedBy>Sarah Karanja</cp:lastModifiedBy>
  <cp:revision>182</cp:revision>
  <dcterms:created xsi:type="dcterms:W3CDTF">2017-08-02T09:57:00Z</dcterms:created>
  <dcterms:modified xsi:type="dcterms:W3CDTF">2019-03-05T10:41:01Z</dcterms:modified>
</cp:coreProperties>
</file>