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6" r:id="rId2"/>
    <p:sldMasterId id="2147483728" r:id="rId3"/>
  </p:sldMasterIdLst>
  <p:notesMasterIdLst>
    <p:notesMasterId r:id="rId16"/>
  </p:notesMasterIdLst>
  <p:sldIdLst>
    <p:sldId id="260" r:id="rId4"/>
    <p:sldId id="326" r:id="rId5"/>
    <p:sldId id="314" r:id="rId6"/>
    <p:sldId id="315" r:id="rId7"/>
    <p:sldId id="313" r:id="rId8"/>
    <p:sldId id="316" r:id="rId9"/>
    <p:sldId id="323" r:id="rId10"/>
    <p:sldId id="324" r:id="rId11"/>
    <p:sldId id="325" r:id="rId12"/>
    <p:sldId id="320" r:id="rId13"/>
    <p:sldId id="319" r:id="rId14"/>
    <p:sldId id="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D6CD6-62E7-47E2-886B-D044CEB41D8F}" type="datetimeFigureOut">
              <a:rPr lang="en-US" smtClean="0"/>
              <a:t>3/5/19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A44D4-531C-4275-88B1-C71C40C5B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4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BF401471-3674-4ED5-9F11-022AA4AE90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A02F5B4C-BEEE-42EE-8980-A001F1A9B1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23B6F62E-AC63-45A3-9531-5D29E649C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C9E8A1-5936-4070-A462-65493E2747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5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>
            <a:extLst>
              <a:ext uri="{FF2B5EF4-FFF2-40B4-BE49-F238E27FC236}">
                <a16:creationId xmlns:a16="http://schemas.microsoft.com/office/drawing/2014/main" id="{A9C2B048-D1FC-422B-92C4-F1F18908EB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>
            <a:extLst>
              <a:ext uri="{FF2B5EF4-FFF2-40B4-BE49-F238E27FC236}">
                <a16:creationId xmlns:a16="http://schemas.microsoft.com/office/drawing/2014/main" id="{BBEB01C0-41A1-4EC2-AF4F-33A4110422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2820" name="Slide Number Placeholder 3">
            <a:extLst>
              <a:ext uri="{FF2B5EF4-FFF2-40B4-BE49-F238E27FC236}">
                <a16:creationId xmlns:a16="http://schemas.microsoft.com/office/drawing/2014/main" id="{210E9B34-3C8E-44F9-BD6D-6F5E14005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235862-B86F-4C66-A04C-46CED59E52D9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9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Relationship Id="rId9" Type="http://schemas.openxmlformats.org/officeDocument/2006/relationships/image" Target="file:///\\localhost\Users\anngoncalves\Desktop\UBC%20PPT%20Templates%20explore\UBC_Cliff_Tritone_annedit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Brand Image - Vancou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599287FD-F9C2-43E8-9BD1-7953A7D965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946776"/>
            <a:ext cx="12293600" cy="911225"/>
            <a:chOff x="0" y="0"/>
            <a:chExt cx="9220200" cy="9112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37ECB5-6328-4033-84EB-F6406AF7349D}"/>
                </a:ext>
              </a:extLst>
            </p:cNvPr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800" dirty="0"/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3F1C8B-2164-4BD3-A432-E8B490DC9C5F}"/>
                </a:ext>
              </a:extLst>
            </p:cNvPr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800" dirty="0"/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DC5810-31F2-477E-A2EF-54280354BA2D}"/>
                </a:ext>
              </a:extLst>
            </p:cNvPr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800" dirty="0"/>
                <a:t> </a:t>
              </a:r>
            </a:p>
          </p:txBody>
        </p:sp>
        <p:pic>
          <p:nvPicPr>
            <p:cNvPr id="6" name="shield.png" descr="/Users/anngoncalves/Desktop/UBC PPT Templates explore/graphic objects/shield.png">
              <a:extLst>
                <a:ext uri="{FF2B5EF4-FFF2-40B4-BE49-F238E27FC236}">
                  <a16:creationId xmlns:a16="http://schemas.microsoft.com/office/drawing/2014/main" id="{1FA7296A-D66F-45AE-9AD0-29C9400AA0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OM.png" descr="/Users/anngoncalves/Desktop/UBC PPT Templates explore/graphic objects/POM.png">
              <a:extLst>
                <a:ext uri="{FF2B5EF4-FFF2-40B4-BE49-F238E27FC236}">
                  <a16:creationId xmlns:a16="http://schemas.microsoft.com/office/drawing/2014/main" id="{BAE414B9-E750-450C-A30F-B79D3AC1E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theUofBC.png" descr="/Users/anngoncalves/Desktop/UBC PPT Templates explore/graphic objects/theUofBC.png">
              <a:extLst>
                <a:ext uri="{FF2B5EF4-FFF2-40B4-BE49-F238E27FC236}">
                  <a16:creationId xmlns:a16="http://schemas.microsoft.com/office/drawing/2014/main" id="{8AC9F955-AFFA-4E32-8FEC-1D3DB8558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UBC_Cliff_Tritone_annedit.jpg" descr="/Users/anngoncalves/Desktop/UBC PPT Templates explore/UBC_Cliff_Tritone_annedit.jpg">
            <a:extLst>
              <a:ext uri="{FF2B5EF4-FFF2-40B4-BE49-F238E27FC236}">
                <a16:creationId xmlns:a16="http://schemas.microsoft.com/office/drawing/2014/main" id="{45E2A5A3-DAF5-4FF1-A45A-F824240DA834}"/>
              </a:ext>
            </a:extLst>
          </p:cNvPr>
          <p:cNvPicPr>
            <a:picLocks noChangeAspect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0" y="-19050"/>
            <a:ext cx="12304184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9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949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5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94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636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875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636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875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6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4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065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9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652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67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509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9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811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511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01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6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81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09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81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09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4169" y="5630831"/>
            <a:ext cx="600936" cy="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6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371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>
            <a:lvl1pPr marL="457200" indent="-457200">
              <a:buClr>
                <a:srgbClr val="DB4234"/>
              </a:buClr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DB4234"/>
              </a:buClr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>
              <a:buClr>
                <a:srgbClr val="DB4234"/>
              </a:buClr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buClr>
                <a:srgbClr val="DB4234"/>
              </a:buClr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DB4234"/>
              </a:buClr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0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4.png">
            <a:extLst>
              <a:ext uri="{FF2B5EF4-FFF2-40B4-BE49-F238E27FC236}">
                <a16:creationId xmlns:a16="http://schemas.microsoft.com/office/drawing/2014/main" id="{8702B407-B088-4D47-A040-7DEF79382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solidFill>
            <a:srgbClr val="002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873154" y="1986643"/>
            <a:ext cx="9746045" cy="625928"/>
          </a:xfrm>
          <a:prstGeom prst="rect">
            <a:avLst/>
          </a:prstGeom>
        </p:spPr>
        <p:txBody>
          <a:bodyPr vert="horz" wrap="none" anchor="t"/>
          <a:lstStyle>
            <a:lvl1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873154" y="2621189"/>
            <a:ext cx="9735461" cy="40866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73154" y="3046194"/>
            <a:ext cx="9735461" cy="410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873154" y="3465286"/>
            <a:ext cx="9735461" cy="429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86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rgbClr val="0009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88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949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63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94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636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875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636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875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08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4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01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065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9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652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67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18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509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9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811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511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85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81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09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81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Title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BC_Footer_BG.pdf">
            <a:extLst>
              <a:ext uri="{FF2B5EF4-FFF2-40B4-BE49-F238E27FC236}">
                <a16:creationId xmlns:a16="http://schemas.microsoft.com/office/drawing/2014/main" id="{0705A4DE-296D-4811-9337-55AC998EB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3"/>
          <a:stretch>
            <a:fillRect/>
          </a:stretch>
        </p:blipFill>
        <p:spPr bwMode="auto">
          <a:xfrm>
            <a:off x="-23283" y="-17463"/>
            <a:ext cx="12232217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873154" y="1986643"/>
            <a:ext cx="9746045" cy="625928"/>
          </a:xfrm>
          <a:prstGeom prst="rect">
            <a:avLst/>
          </a:prstGeom>
        </p:spPr>
        <p:txBody>
          <a:bodyPr vert="horz" wrap="none" anchor="t"/>
          <a:lstStyle>
            <a:lvl1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873154" y="2621189"/>
            <a:ext cx="9735461" cy="40866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73154" y="3046194"/>
            <a:ext cx="9735461" cy="410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873154" y="3465286"/>
            <a:ext cx="9735461" cy="429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6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Divider-Generic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E9C040-69B1-4984-BDE7-FB74166879AA}"/>
              </a:ext>
            </a:extLst>
          </p:cNvPr>
          <p:cNvSpPr/>
          <p:nvPr userDrawn="1"/>
        </p:nvSpPr>
        <p:spPr>
          <a:xfrm>
            <a:off x="-23284" y="-17463"/>
            <a:ext cx="12238568" cy="6892926"/>
          </a:xfrm>
          <a:prstGeom prst="rect">
            <a:avLst/>
          </a:prstGeom>
          <a:solidFill>
            <a:srgbClr val="496B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24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84009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84919" y="2613026"/>
            <a:ext cx="9745133" cy="267176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800">
                <a:latin typeface="Verdana"/>
                <a:cs typeface="Verdana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884919" y="1858963"/>
            <a:ext cx="9745133" cy="7540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29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43B07C-9BF8-4014-A74F-FA9749100536}"/>
              </a:ext>
            </a:extLst>
          </p:cNvPr>
          <p:cNvSpPr/>
          <p:nvPr userDrawn="1"/>
        </p:nvSpPr>
        <p:spPr>
          <a:xfrm>
            <a:off x="-23284" y="-17463"/>
            <a:ext cx="12331701" cy="6932613"/>
          </a:xfrm>
          <a:prstGeom prst="rect">
            <a:avLst/>
          </a:prstGeom>
          <a:solidFill>
            <a:srgbClr val="072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8" descr="s2u_r.eps">
            <a:extLst>
              <a:ext uri="{FF2B5EF4-FFF2-40B4-BE49-F238E27FC236}">
                <a16:creationId xmlns:a16="http://schemas.microsoft.com/office/drawing/2014/main" id="{CCFFCC94-50A2-4729-BF5C-2120A85B9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2405064"/>
            <a:ext cx="887306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6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09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4169" y="5630831"/>
            <a:ext cx="600936" cy="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4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371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>
            <a:lvl1pPr marL="457200" indent="-457200">
              <a:buClr>
                <a:srgbClr val="DB4234"/>
              </a:buClr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DB4234"/>
              </a:buClr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>
              <a:buClr>
                <a:srgbClr val="DB4234"/>
              </a:buClr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buClr>
                <a:srgbClr val="DB4234"/>
              </a:buClr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DB4234"/>
              </a:buClr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7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rgbClr val="0009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8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file:///\\localhost\Users\anngoncalves\Desktop\UBC%20PPT%20Templates%20explore\graphic%20objects\theUofBC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file:///\\localhost\Users\anngoncalves\Desktop\UBC%20PPT%20Templates%20explore\graphic%20objects\POM.pn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file:///\\localhost\Users\anngoncalves\Desktop\UBC%20PPT%20Templates%20explore\graphic%20objects\shield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8.tif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8.tif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F8525A11-4396-4699-8829-98E13A2D382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946776"/>
            <a:ext cx="12293600" cy="911225"/>
            <a:chOff x="0" y="0"/>
            <a:chExt cx="9220200" cy="9112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977512-99DB-41A0-B80F-392547251385}"/>
                </a:ext>
              </a:extLst>
            </p:cNvPr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800" dirty="0"/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C00C47-9AC5-425A-BE87-D2F8B688EE8D}"/>
                </a:ext>
              </a:extLst>
            </p:cNvPr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800" dirty="0"/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030750-E460-46F9-A66E-9A0894EDDDAF}"/>
                </a:ext>
              </a:extLst>
            </p:cNvPr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800" dirty="0"/>
                <a:t> </a:t>
              </a:r>
            </a:p>
          </p:txBody>
        </p:sp>
        <p:pic>
          <p:nvPicPr>
            <p:cNvPr id="1030" name="shield.png" descr="/Users/anngoncalves/Desktop/UBC PPT Templates explore/graphic objects/shield.png">
              <a:extLst>
                <a:ext uri="{FF2B5EF4-FFF2-40B4-BE49-F238E27FC236}">
                  <a16:creationId xmlns:a16="http://schemas.microsoft.com/office/drawing/2014/main" id="{EF58477C-59AA-4AB6-BBF4-2251451CC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OM.png" descr="/Users/anngoncalves/Desktop/UBC PPT Templates explore/graphic objects/POM.png">
              <a:extLst>
                <a:ext uri="{FF2B5EF4-FFF2-40B4-BE49-F238E27FC236}">
                  <a16:creationId xmlns:a16="http://schemas.microsoft.com/office/drawing/2014/main" id="{D6DBA142-5634-49DD-A72E-90B29F12A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r:link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theUofBC.png" descr="/Users/anngoncalves/Desktop/UBC PPT Templates explore/graphic objects/theUofBC.png">
              <a:extLst>
                <a:ext uri="{FF2B5EF4-FFF2-40B4-BE49-F238E27FC236}">
                  <a16:creationId xmlns:a16="http://schemas.microsoft.com/office/drawing/2014/main" id="{2DC43DB3-B8C6-47CB-B9DB-17695E9413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053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24000"/>
              </a:schemeClr>
            </a:gs>
            <a:gs pos="57000">
              <a:schemeClr val="bg1">
                <a:lumMod val="85000"/>
              </a:schemeClr>
            </a:gs>
            <a:gs pos="76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087437"/>
          </a:xfrm>
          <a:prstGeom prst="rect">
            <a:avLst/>
          </a:prstGeom>
          <a:solidFill>
            <a:srgbClr val="DB4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alphaModFix amt="29000"/>
          </a:blip>
          <a:stretch>
            <a:fillRect/>
          </a:stretch>
        </p:blipFill>
        <p:spPr>
          <a:xfrm>
            <a:off x="-2001768" y="712682"/>
            <a:ext cx="15106650" cy="60360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62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7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0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B4234"/>
        </a:buClr>
        <a:buFont typeface="Wingdings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B4234"/>
        </a:buClr>
        <a:buFont typeface="Wingdings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B4234"/>
        </a:buClr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B4234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B4234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24000"/>
              </a:schemeClr>
            </a:gs>
            <a:gs pos="57000">
              <a:schemeClr val="bg1">
                <a:lumMod val="85000"/>
              </a:schemeClr>
            </a:gs>
            <a:gs pos="76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087437"/>
          </a:xfrm>
          <a:prstGeom prst="rect">
            <a:avLst/>
          </a:prstGeom>
          <a:solidFill>
            <a:srgbClr val="DB4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alphaModFix amt="29000"/>
          </a:blip>
          <a:stretch>
            <a:fillRect/>
          </a:stretch>
        </p:blipFill>
        <p:spPr>
          <a:xfrm>
            <a:off x="-2001768" y="712682"/>
            <a:ext cx="15106650" cy="60360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62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348B-4C04-3845-980A-488C97E4FE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AE1C-710C-B04C-9508-C31E78016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7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65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B4234"/>
        </a:buClr>
        <a:buFont typeface="Wingdings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B4234"/>
        </a:buClr>
        <a:buFont typeface="Wingdings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B4234"/>
        </a:buClr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B4234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B4234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rich@weltel.org" TargetMode="External"/><Relationship Id="rId13" Type="http://schemas.openxmlformats.org/officeDocument/2006/relationships/image" Target="../media/image36.png"/><Relationship Id="rId3" Type="http://schemas.openxmlformats.org/officeDocument/2006/relationships/image" Target="../media/image29.jpeg"/><Relationship Id="rId7" Type="http://schemas.openxmlformats.org/officeDocument/2006/relationships/hyperlink" Target="mailto:Richard.lester@ubc.ca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jpeg"/><Relationship Id="rId10" Type="http://schemas.openxmlformats.org/officeDocument/2006/relationships/image" Target="../media/image33.png"/><Relationship Id="rId4" Type="http://schemas.openxmlformats.org/officeDocument/2006/relationships/image" Target="../media/image30.jpeg"/><Relationship Id="rId9" Type="http://schemas.openxmlformats.org/officeDocument/2006/relationships/hyperlink" Target="http://www.weltel.org/" TargetMode="External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hyperlink" Target="http://www.weltel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7">
            <a:extLst>
              <a:ext uri="{FF2B5EF4-FFF2-40B4-BE49-F238E27FC236}">
                <a16:creationId xmlns:a16="http://schemas.microsoft.com/office/drawing/2014/main" id="{170CEAEC-589C-4DCC-B64F-0621F4E41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1467197"/>
            <a:ext cx="3895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000" b="1" dirty="0">
                <a:solidFill>
                  <a:prstClr val="black"/>
                </a:solidFill>
                <a:latin typeface="WhitneyHTF-Bold"/>
              </a:rPr>
              <a:t>Jamie Forrest, PhD(c)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000" b="1" dirty="0">
                <a:solidFill>
                  <a:prstClr val="black"/>
                </a:solidFill>
                <a:latin typeface="WhitneyHTF-Bold"/>
              </a:rPr>
              <a:t>School of Population and Public Health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000" b="1" dirty="0">
                <a:solidFill>
                  <a:prstClr val="black"/>
                </a:solidFill>
                <a:latin typeface="WhitneyHTF-Bold"/>
              </a:rPr>
              <a:t>University of British Columbia</a:t>
            </a:r>
          </a:p>
        </p:txBody>
      </p:sp>
      <p:sp>
        <p:nvSpPr>
          <p:cNvPr id="74757" name="TextBox 2">
            <a:extLst>
              <a:ext uri="{FF2B5EF4-FFF2-40B4-BE49-F238E27FC236}">
                <a16:creationId xmlns:a16="http://schemas.microsoft.com/office/drawing/2014/main" id="{FDE0E22D-3980-4BB4-B21B-8BCEDAF18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624" y="6306710"/>
            <a:ext cx="2709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 err="1">
                <a:solidFill>
                  <a:prstClr val="white"/>
                </a:solidFill>
              </a:rPr>
              <a:t>jforrest@mteksciences.com</a:t>
            </a:r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6ADF4B-5A6F-E547-89F7-39972B543FAA}"/>
              </a:ext>
            </a:extLst>
          </p:cNvPr>
          <p:cNvSpPr/>
          <p:nvPr/>
        </p:nvSpPr>
        <p:spPr>
          <a:xfrm>
            <a:off x="3008630" y="555675"/>
            <a:ext cx="6096000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400" b="1" dirty="0">
                <a:solidFill>
                  <a:schemeClr val="bg1"/>
                </a:solidFill>
              </a:rPr>
              <a:t>Digital </a:t>
            </a:r>
            <a:r>
              <a:rPr lang="en-CA" sz="2400" b="1" dirty="0" err="1">
                <a:solidFill>
                  <a:schemeClr val="bg1"/>
                </a:solidFill>
              </a:rPr>
              <a:t>mHealth</a:t>
            </a:r>
            <a:r>
              <a:rPr lang="en-CA" sz="2400" b="1" dirty="0">
                <a:solidFill>
                  <a:schemeClr val="bg1"/>
                </a:solidFill>
              </a:rPr>
              <a:t> to Support Individualized and Differentiated HIV Care Models</a:t>
            </a:r>
            <a:endParaRPr lang="en-US" altLang="en-US" sz="2400" b="1" i="1" dirty="0">
              <a:solidFill>
                <a:schemeClr val="bg1"/>
              </a:solidFill>
              <a:latin typeface="WhitneyHTF-Bold"/>
            </a:endParaRPr>
          </a:p>
        </p:txBody>
      </p:sp>
    </p:spTree>
    <p:extLst>
      <p:ext uri="{BB962C8B-B14F-4D97-AF65-F5344CB8AC3E}">
        <p14:creationId xmlns:p14="http://schemas.microsoft.com/office/powerpoint/2010/main" val="312061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28" y="1407631"/>
            <a:ext cx="5301043" cy="2179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029" y="3586685"/>
            <a:ext cx="5301043" cy="3107508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CDBE44EC-1B35-498C-BAC8-1584A37A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260" y="6116814"/>
            <a:ext cx="15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Calibri" panose="020F0502020204030204" pitchFamily="34" charset="0"/>
              </a:rPr>
              <a:t>Vancouver, BC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Note: Improved viral suppression in Canada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EF982FE-7F6D-459D-AA8E-D17F84A02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302" y="1579513"/>
            <a:ext cx="3588249" cy="3645092"/>
          </a:xfrm>
          <a:prstGeom prst="rect">
            <a:avLst/>
          </a:prstGeom>
          <a:noFill/>
          <a:ln w="57150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WelTel Oak Tree_nurse Karen using platform.JPG">
            <a:extLst>
              <a:ext uri="{FF2B5EF4-FFF2-40B4-BE49-F238E27FC236}">
                <a16:creationId xmlns:a16="http://schemas.microsoft.com/office/drawing/2014/main" id="{F83E5C94-858D-4669-9D07-2EACD813ABD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3302" y="3937157"/>
            <a:ext cx="1330143" cy="1773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3330B8-16CB-45AF-BF2F-BBAA7CDD2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474" y="5224605"/>
            <a:ext cx="2456901" cy="829128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CDBE44EC-1B35-498C-BAC8-1584A37A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3180" y="1579513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Calibri" panose="020F050202020403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63603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6857"/>
            <a:ext cx="10515600" cy="4351338"/>
          </a:xfrm>
        </p:spPr>
        <p:txBody>
          <a:bodyPr/>
          <a:lstStyle/>
          <a:p>
            <a:r>
              <a:rPr lang="en-US" dirty="0"/>
              <a:t>Differentiated service models may improve quality and efficiency of care</a:t>
            </a:r>
          </a:p>
          <a:p>
            <a:r>
              <a:rPr lang="en-US" dirty="0"/>
              <a:t>Clinical indicators of patient stability indicate starting to fail, ‘too late’</a:t>
            </a:r>
          </a:p>
          <a:p>
            <a:r>
              <a:rPr lang="en-US" dirty="0"/>
              <a:t>Digital/mobile health can improve adherence, viral suppression, and quality of life (GRADE A evidence)</a:t>
            </a:r>
          </a:p>
          <a:p>
            <a:r>
              <a:rPr lang="en-US" dirty="0"/>
              <a:t>Digital/mobile phone support can differentiate patient stability, before clinical indicators and may enhance quality and efficiency of HIV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7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-40155"/>
            <a:ext cx="10515600" cy="1325563"/>
          </a:xfrm>
        </p:spPr>
        <p:txBody>
          <a:bodyPr/>
          <a:lstStyle/>
          <a:p>
            <a:r>
              <a:rPr lang="en-US" b="1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Budd</a:t>
            </a:r>
          </a:p>
          <a:p>
            <a:r>
              <a:rPr lang="en-US" dirty="0"/>
              <a:t>Cheng (Kim) Li</a:t>
            </a:r>
          </a:p>
          <a:p>
            <a:r>
              <a:rPr lang="en-US" dirty="0"/>
              <a:t>WelTel Kenya1 study team</a:t>
            </a:r>
          </a:p>
          <a:p>
            <a:pPr lvl="1"/>
            <a:r>
              <a:rPr lang="en-US" dirty="0" err="1"/>
              <a:t>Umanitoba</a:t>
            </a:r>
            <a:r>
              <a:rPr lang="en-US" dirty="0"/>
              <a:t>, </a:t>
            </a:r>
            <a:r>
              <a:rPr lang="en-US" dirty="0" err="1"/>
              <a:t>UNairobi</a:t>
            </a:r>
            <a:r>
              <a:rPr lang="en-US" dirty="0"/>
              <a:t>,</a:t>
            </a:r>
          </a:p>
          <a:p>
            <a:r>
              <a:rPr lang="en-US" dirty="0"/>
              <a:t>WelTel Retain study team</a:t>
            </a:r>
          </a:p>
          <a:p>
            <a:pPr lvl="1"/>
            <a:r>
              <a:rPr lang="en-US" dirty="0"/>
              <a:t>UBC, Amref, </a:t>
            </a:r>
            <a:r>
              <a:rPr lang="en-US" dirty="0" err="1"/>
              <a:t>Unairobi</a:t>
            </a:r>
            <a:endParaRPr lang="en-US" dirty="0"/>
          </a:p>
          <a:p>
            <a:r>
              <a:rPr lang="en-US" dirty="0"/>
              <a:t>Dr. Sabin Nsanzimana (Rwanda)</a:t>
            </a:r>
          </a:p>
          <a:p>
            <a:r>
              <a:rPr lang="en-US" dirty="0"/>
              <a:t>Dr. Meshack Ndirangu (Amref)</a:t>
            </a:r>
          </a:p>
        </p:txBody>
      </p:sp>
      <p:pic>
        <p:nvPicPr>
          <p:cNvPr id="4" name="Picture 2" descr="The United States President's Emergency Plan for AIDS Relief">
            <a:extLst>
              <a:ext uri="{FF2B5EF4-FFF2-40B4-BE49-F238E27FC236}">
                <a16:creationId xmlns:a16="http://schemas.microsoft.com/office/drawing/2014/main" id="{704D18DD-C144-402D-B6EE-E05C99F3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58" y="161481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0.gstatic.com/images?q=tbn:ANd9GcRuje-PvLvgm434LvvLszxRehPyT191-hoRYo-KCcBJzZlW-Owg">
            <a:extLst>
              <a:ext uri="{FF2B5EF4-FFF2-40B4-BE49-F238E27FC236}">
                <a16:creationId xmlns:a16="http://schemas.microsoft.com/office/drawing/2014/main" id="{21913B26-7407-49A6-82BA-0DE57DE2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1732290"/>
            <a:ext cx="5413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http://t2.gstatic.com/images?q=tbn:ANd9GcQ72YgK9tW5Vn54fM2bG9FHWt8SZEQFj8Es2rsw0Z2NHZZUgwo&amp;t=1&amp;usg=__HLNK4e0KHxalOyuX11ZMFdLZFt8=">
            <a:extLst>
              <a:ext uri="{FF2B5EF4-FFF2-40B4-BE49-F238E27FC236}">
                <a16:creationId xmlns:a16="http://schemas.microsoft.com/office/drawing/2014/main" id="{2DF06BB4-FFFB-4AE1-868A-3559A403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23" y="1591002"/>
            <a:ext cx="661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t3.gstatic.com/images?q=tbn:ANd9GcR1H8ajnIghzLU8cqHjMJoYnkBHPoet2c-shF4h0QfA_NPt9e8&amp;t=1&amp;usg=__7_pNAAWb1ivhnVavO8B5qs5KeQk=">
            <a:extLst>
              <a:ext uri="{FF2B5EF4-FFF2-40B4-BE49-F238E27FC236}">
                <a16:creationId xmlns:a16="http://schemas.microsoft.com/office/drawing/2014/main" id="{864284BA-3E4E-46A9-8E9B-D5225553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384" y="1607027"/>
            <a:ext cx="4397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559" descr="http://riversinlet.eos.ubc.ca/Images/UBC_logo.png">
            <a:extLst>
              <a:ext uri="{FF2B5EF4-FFF2-40B4-BE49-F238E27FC236}">
                <a16:creationId xmlns:a16="http://schemas.microsoft.com/office/drawing/2014/main" id="{3E0DDEEF-DFAB-42CF-9AC2-0ECB7E4A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2531330"/>
            <a:ext cx="541338" cy="73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67122" y="5872163"/>
            <a:ext cx="2287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Richard.lester@ubc.ca</a:t>
            </a:r>
            <a:endParaRPr lang="en-US" dirty="0"/>
          </a:p>
          <a:p>
            <a:r>
              <a:rPr lang="en-US" dirty="0">
                <a:hlinkClick r:id="rId8"/>
              </a:rPr>
              <a:t>rich@weltel.org</a:t>
            </a:r>
            <a:endParaRPr lang="en-US" dirty="0"/>
          </a:p>
          <a:p>
            <a:r>
              <a:rPr lang="en-US" dirty="0">
                <a:hlinkClick r:id="rId9"/>
              </a:rPr>
              <a:t>www.weltel.org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4397" y="2722786"/>
            <a:ext cx="871124" cy="541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5558" y="2481410"/>
            <a:ext cx="1486662" cy="832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0855" y="3650311"/>
            <a:ext cx="903542" cy="797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8958" y="3499217"/>
            <a:ext cx="1927934" cy="8056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9162" y="4717455"/>
            <a:ext cx="3382350" cy="4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78913C-C30B-8D4C-9963-1B2F4C1C330D}"/>
              </a:ext>
            </a:extLst>
          </p:cNvPr>
          <p:cNvSpPr txBox="1"/>
          <p:nvPr/>
        </p:nvSpPr>
        <p:spPr>
          <a:xfrm>
            <a:off x="4160520" y="3303270"/>
            <a:ext cx="337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have no conflicts of interest to declare.</a:t>
            </a:r>
          </a:p>
        </p:txBody>
      </p:sp>
    </p:spTree>
    <p:extLst>
      <p:ext uri="{BB962C8B-B14F-4D97-AF65-F5344CB8AC3E}">
        <p14:creationId xmlns:p14="http://schemas.microsoft.com/office/powerpoint/2010/main" val="378176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0669"/>
          </a:xfrm>
        </p:spPr>
        <p:txBody>
          <a:bodyPr/>
          <a:lstStyle/>
          <a:p>
            <a:r>
              <a:rPr lang="en-CA" altLang="en-US" dirty="0"/>
              <a:t>Differentiate Care for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224" y="2121407"/>
            <a:ext cx="7385304" cy="3595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696F6F"/>
                </a:solidFill>
                <a:latin typeface="Open Sans"/>
              </a:rPr>
              <a:t>Differentiated care is a </a:t>
            </a:r>
            <a:r>
              <a:rPr lang="en-US" sz="2000" u="sng" dirty="0">
                <a:solidFill>
                  <a:srgbClr val="696F6F"/>
                </a:solidFill>
                <a:latin typeface="Open Sans"/>
              </a:rPr>
              <a:t>client-centred approach that simplifies and adapts HIV services</a:t>
            </a:r>
            <a:r>
              <a:rPr lang="en-US" sz="2000" dirty="0">
                <a:solidFill>
                  <a:srgbClr val="696F6F"/>
                </a:solidFill>
                <a:latin typeface="Open Sans"/>
              </a:rPr>
              <a:t> across the cascade to reflect the preferences and expectations of various groups of people living with HIV (PLHIV) </a:t>
            </a:r>
            <a:r>
              <a:rPr lang="en-US" sz="2000" u="sng" dirty="0">
                <a:solidFill>
                  <a:srgbClr val="696F6F"/>
                </a:solidFill>
                <a:latin typeface="Open Sans"/>
              </a:rPr>
              <a:t>while reducing unnecessary burdens on the health system</a:t>
            </a:r>
            <a:r>
              <a:rPr lang="en-US" sz="2000" dirty="0">
                <a:solidFill>
                  <a:srgbClr val="696F6F"/>
                </a:solidFill>
                <a:latin typeface="Open Sans"/>
              </a:rPr>
              <a:t>. By providing differentiated care, also called differentiated service delivery, the health system can </a:t>
            </a:r>
            <a:r>
              <a:rPr lang="en-US" sz="2000" u="sng" dirty="0">
                <a:solidFill>
                  <a:srgbClr val="696F6F"/>
                </a:solidFill>
                <a:latin typeface="Open Sans"/>
              </a:rPr>
              <a:t>reallocate resources to those most in need</a:t>
            </a:r>
            <a:r>
              <a:rPr lang="en-US" sz="2000" dirty="0">
                <a:solidFill>
                  <a:srgbClr val="696F6F"/>
                </a:solidFill>
                <a:latin typeface="Open Sans"/>
              </a:rPr>
              <a:t>.</a:t>
            </a:r>
            <a:endParaRPr lang="en-CA" altLang="en-US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390" y="5488528"/>
            <a:ext cx="479160" cy="653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35" y="5501758"/>
            <a:ext cx="1683176" cy="575823"/>
          </a:xfrm>
          <a:prstGeom prst="rect">
            <a:avLst/>
          </a:prstGeom>
        </p:spPr>
      </p:pic>
      <p:pic>
        <p:nvPicPr>
          <p:cNvPr id="1026" name="Picture 2" descr="Polo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5" y="1445957"/>
            <a:ext cx="2286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50" y="4485531"/>
            <a:ext cx="1311974" cy="132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3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WelTel: weekly two-way SMS </a:t>
            </a:r>
            <a:r>
              <a:rPr lang="en-US" dirty="0" err="1"/>
              <a:t>checkins</a:t>
            </a:r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7227" y="1510939"/>
            <a:ext cx="4742869" cy="456926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13831" y="1693597"/>
            <a:ext cx="6043794" cy="26794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96872" y="4373011"/>
            <a:ext cx="1876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www.weltel.org</a:t>
            </a:r>
            <a:r>
              <a:rPr lang="en-US" sz="20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02" y="4773121"/>
            <a:ext cx="1741170" cy="1741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84" y="5034686"/>
            <a:ext cx="729488" cy="1179719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7837383" y="5350225"/>
            <a:ext cx="1063721" cy="54864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7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3015-3A2F-844D-B9E5-C9DF4C736F3E}"/>
              </a:ext>
            </a:extLst>
          </p:cNvPr>
          <p:cNvSpPr txBox="1">
            <a:spLocks/>
          </p:cNvSpPr>
          <p:nvPr/>
        </p:nvSpPr>
        <p:spPr>
          <a:xfrm>
            <a:off x="714207" y="202579"/>
            <a:ext cx="10515600" cy="71182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Detecting ‘stability’ – Differentiated Care</a:t>
            </a:r>
          </a:p>
        </p:txBody>
      </p:sp>
      <p:sp>
        <p:nvSpPr>
          <p:cNvPr id="3" name="Arrow: Right 3">
            <a:extLst>
              <a:ext uri="{FF2B5EF4-FFF2-40B4-BE49-F238E27FC236}">
                <a16:creationId xmlns:a16="http://schemas.microsoft.com/office/drawing/2014/main" id="{91C55D95-DD08-9544-BAEF-ED99A3E0DFDE}"/>
              </a:ext>
            </a:extLst>
          </p:cNvPr>
          <p:cNvSpPr/>
          <p:nvPr/>
        </p:nvSpPr>
        <p:spPr>
          <a:xfrm>
            <a:off x="2259990" y="2968572"/>
            <a:ext cx="9401695" cy="6567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Stable                                                                                                               Unstable</a:t>
            </a:r>
          </a:p>
        </p:txBody>
      </p:sp>
      <p:sp>
        <p:nvSpPr>
          <p:cNvPr id="12" name="Arrow: Right 13">
            <a:extLst>
              <a:ext uri="{FF2B5EF4-FFF2-40B4-BE49-F238E27FC236}">
                <a16:creationId xmlns:a16="http://schemas.microsoft.com/office/drawing/2014/main" id="{84F1E1B0-C042-B44F-847F-AB3EECB5535E}"/>
              </a:ext>
            </a:extLst>
          </p:cNvPr>
          <p:cNvSpPr/>
          <p:nvPr/>
        </p:nvSpPr>
        <p:spPr>
          <a:xfrm>
            <a:off x="2259990" y="1570663"/>
            <a:ext cx="9401695" cy="665650"/>
          </a:xfrm>
          <a:prstGeom prst="rightArrow">
            <a:avLst/>
          </a:prstGeom>
          <a:gradFill flip="none" rotWithShape="1">
            <a:gsLst>
              <a:gs pos="0">
                <a:srgbClr val="C0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Early detection                                                                                        Late detection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07B29BD-A0ED-6C4C-B359-3DDE56734116}"/>
              </a:ext>
            </a:extLst>
          </p:cNvPr>
          <p:cNvGrpSpPr/>
          <p:nvPr/>
        </p:nvGrpSpPr>
        <p:grpSpPr>
          <a:xfrm>
            <a:off x="723651" y="4824642"/>
            <a:ext cx="10424064" cy="2033358"/>
            <a:chOff x="723651" y="4824642"/>
            <a:chExt cx="10424064" cy="2033358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67A1B5C-E80C-2A42-9B45-05290C71ECE7}"/>
                </a:ext>
              </a:extLst>
            </p:cNvPr>
            <p:cNvCxnSpPr/>
            <p:nvPr/>
          </p:nvCxnSpPr>
          <p:spPr>
            <a:xfrm flipH="1">
              <a:off x="6245130" y="5656215"/>
              <a:ext cx="521293" cy="692209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C541E60-671C-2A48-A548-3C106BD7A7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1559" y="5656215"/>
              <a:ext cx="1" cy="692210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FE0B4C8-22D0-484A-BD54-F83D0AA9867B}"/>
                </a:ext>
              </a:extLst>
            </p:cNvPr>
            <p:cNvCxnSpPr>
              <a:cxnSpLocks/>
            </p:cNvCxnSpPr>
            <p:nvPr/>
          </p:nvCxnSpPr>
          <p:spPr>
            <a:xfrm>
              <a:off x="6782148" y="5656215"/>
              <a:ext cx="613873" cy="692209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31C7FC-5A5E-B641-9A06-43C5CA2626F1}"/>
                </a:ext>
              </a:extLst>
            </p:cNvPr>
            <p:cNvSpPr txBox="1"/>
            <p:nvPr/>
          </p:nvSpPr>
          <p:spPr>
            <a:xfrm>
              <a:off x="4820920" y="6488668"/>
              <a:ext cx="3982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92D050"/>
                  </a:solidFill>
                </a:rPr>
                <a:t>Individualized (differentiated) care paths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CCBF36-4897-B44F-ABD3-E3404DA966D7}"/>
                </a:ext>
              </a:extLst>
            </p:cNvPr>
            <p:cNvGrpSpPr/>
            <p:nvPr/>
          </p:nvGrpSpPr>
          <p:grpSpPr>
            <a:xfrm flipV="1">
              <a:off x="2416580" y="4923449"/>
              <a:ext cx="8731135" cy="510275"/>
              <a:chOff x="2066581" y="2809963"/>
              <a:chExt cx="8731135" cy="346107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B83EF6A-40A6-0E4A-B3CB-7D9B1F89A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581" y="2809965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44EBD53-DE8F-BB49-8762-A07A0F0ED3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2817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B8674DB-5B3B-834D-A47A-D5357365E6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4426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728A37C-1D63-FD44-9F5F-39569829F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1147" y="2809965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B50F656-2DFC-3046-AFC9-229C74BAAF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1208" y="2809965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074AB74-F1AC-5E49-B206-F7C1EA6DB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1974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6CAFDF4-E7F1-2042-98C6-746D05C90F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210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DDB4C55-1772-F84F-87B7-EA72BF570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819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394242D5-2D88-7C44-A51A-093C093136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6540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AFFD0BFC-1A28-EC46-9920-B2B45B6D95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6601" y="2809965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4F2EF6D1-FBB0-BF43-BDC4-6416D4AEF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7367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9760BF0-3C68-1A42-81C5-5FFBC4731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3603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C39C1A1-C4A3-4548-96E1-737CFF74C7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5212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FD1D7A63-C886-AC48-B761-8410E6701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1933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16D3E29-0C76-5C4C-96EF-9AC3BDC2B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073" y="2809965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42210C9-D346-3D45-AC43-2777AA3C5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1839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3380F48-BD18-3F49-9E45-76F714D90F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8075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FFA11D1-CA34-804A-9BCB-2623753D0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9684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509BFBD3-549E-AC47-A886-DC77F9594F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6405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268A173-A2A8-D943-B186-A9DF8CCA4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6466" y="2809965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37046EC-94A5-F241-AAAF-6BC5AA891A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7232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F0E554C2-90BB-1B4B-9E14-067D77FCAA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3468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2FDACDC5-B373-B54B-90AA-12A139EFAB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5077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A7CF821F-CAE5-AD46-A59D-1F9199B80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81798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7F77B81B-E008-0B49-BC33-7C8F2AA684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1117" y="2809965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AC799EF-1A1D-4140-A716-34F415829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1883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2E8C9FA-6776-984C-B676-A8DBA1C382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8119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71C7E163-BEBA-CA4D-BD8D-DA40D7D5D4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9728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7135F48-23BC-2A4F-8917-45B463E789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6449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F3592B4B-19A0-744F-B673-588BC9208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6510" y="2809965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CA81A87C-56FA-C747-A6F7-819AA972C7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7276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9AED0C42-D959-4846-A234-937C82107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3512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EE97F4E-576B-A048-BFFB-FB7A5A1E73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45121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15400E62-4BF0-E645-8B9C-714B4A4C5A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1842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7F6E7B5A-0EEE-8545-BF6F-D4DE142783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81556" y="2809965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767FD73-371C-154B-B95B-63A45AEEA2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2322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70C71A4-A7EE-F54A-ACFF-8070AEB31A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8558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354385C9-117F-6D4D-B494-557E6FE30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40167" y="2809963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3EFDF2A8-6A4D-DC41-967E-51C6B4DC8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6888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B3A5D85B-375E-0E49-88C3-400BC2511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6949" y="2809965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702F678F-9712-A844-B207-E4FE43D780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97715" y="2809964"/>
                <a:ext cx="1" cy="346105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F9D3EC-D834-5D49-BB51-A7FB55EF5D19}"/>
                </a:ext>
              </a:extLst>
            </p:cNvPr>
            <p:cNvSpPr txBox="1"/>
            <p:nvPr/>
          </p:nvSpPr>
          <p:spPr>
            <a:xfrm>
              <a:off x="2998680" y="5567102"/>
              <a:ext cx="3106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As needed (patient-centered)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3978638-EA92-E740-BB27-1CB1C098441E}"/>
                </a:ext>
              </a:extLst>
            </p:cNvPr>
            <p:cNvSpPr txBox="1"/>
            <p:nvPr/>
          </p:nvSpPr>
          <p:spPr>
            <a:xfrm>
              <a:off x="723651" y="4824642"/>
              <a:ext cx="1363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prstClr val="black"/>
                  </a:solidFill>
                </a:rPr>
                <a:t>WelTel</a:t>
              </a:r>
              <a:r>
                <a:rPr lang="en-US" sz="2000" dirty="0">
                  <a:solidFill>
                    <a:prstClr val="black"/>
                  </a:solidFill>
                </a:rPr>
                <a:t> Check-in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FB48BC95-EF3D-CA49-9504-85436C27A818}"/>
              </a:ext>
            </a:extLst>
          </p:cNvPr>
          <p:cNvSpPr txBox="1"/>
          <p:nvPr/>
        </p:nvSpPr>
        <p:spPr>
          <a:xfrm>
            <a:off x="813350" y="3065848"/>
            <a:ext cx="12731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prstClr val="black"/>
                </a:solidFill>
              </a:rPr>
              <a:t>Stability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A4D94E-8C5D-1643-AC6E-1E68BCCEA28B}"/>
              </a:ext>
            </a:extLst>
          </p:cNvPr>
          <p:cNvSpPr txBox="1"/>
          <p:nvPr/>
        </p:nvSpPr>
        <p:spPr>
          <a:xfrm>
            <a:off x="462046" y="1698959"/>
            <a:ext cx="16244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solidFill>
                  <a:prstClr val="black"/>
                </a:solidFill>
              </a:rPr>
              <a:t>Detection Methods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4842725-83EE-6D40-935A-4D76F6442675}"/>
              </a:ext>
            </a:extLst>
          </p:cNvPr>
          <p:cNvSpPr/>
          <p:nvPr/>
        </p:nvSpPr>
        <p:spPr>
          <a:xfrm>
            <a:off x="2259989" y="2086028"/>
            <a:ext cx="1794581" cy="10308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Real-time Self-report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056AC1A-E7D3-6E4E-A91A-2ED751C2EEEB}"/>
              </a:ext>
            </a:extLst>
          </p:cNvPr>
          <p:cNvSpPr/>
          <p:nvPr/>
        </p:nvSpPr>
        <p:spPr>
          <a:xfrm>
            <a:off x="4059483" y="2086028"/>
            <a:ext cx="1779509" cy="10369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Dose monitors (EDM)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7FDDDD1-DBAA-3241-92DB-24C28FBCEFA5}"/>
              </a:ext>
            </a:extLst>
          </p:cNvPr>
          <p:cNvSpPr/>
          <p:nvPr/>
        </p:nvSpPr>
        <p:spPr>
          <a:xfrm>
            <a:off x="5838993" y="2084292"/>
            <a:ext cx="1797115" cy="10387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Clinic self-report / pill counts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A621C9D-D7B0-EA47-ACCF-27A6D911CF9E}"/>
              </a:ext>
            </a:extLst>
          </p:cNvPr>
          <p:cNvSpPr/>
          <p:nvPr/>
        </p:nvSpPr>
        <p:spPr>
          <a:xfrm>
            <a:off x="7633573" y="2084292"/>
            <a:ext cx="1804717" cy="10387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Lab markers 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(VL, CD4)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4B0E057-38F2-4C44-B970-41DA66E3E0E1}"/>
              </a:ext>
            </a:extLst>
          </p:cNvPr>
          <p:cNvSpPr/>
          <p:nvPr/>
        </p:nvSpPr>
        <p:spPr>
          <a:xfrm>
            <a:off x="9438289" y="2084292"/>
            <a:ext cx="1891863" cy="103255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Clinical failure (AIDS, OI, death)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687EC90-72E9-8249-A6E6-DDA03C9936DC}"/>
              </a:ext>
            </a:extLst>
          </p:cNvPr>
          <p:cNvSpPr txBox="1"/>
          <p:nvPr/>
        </p:nvSpPr>
        <p:spPr>
          <a:xfrm>
            <a:off x="5098441" y="1219775"/>
            <a:ext cx="28029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prstClr val="black"/>
                </a:solidFill>
              </a:rPr>
              <a:t>Time Frame ~1 year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59445E0-3FDA-8143-BB2E-10F8BCC26337}"/>
              </a:ext>
            </a:extLst>
          </p:cNvPr>
          <p:cNvGrpSpPr/>
          <p:nvPr/>
        </p:nvGrpSpPr>
        <p:grpSpPr>
          <a:xfrm>
            <a:off x="513017" y="3546736"/>
            <a:ext cx="9215265" cy="1223457"/>
            <a:chOff x="513017" y="3546736"/>
            <a:chExt cx="9215265" cy="1223457"/>
          </a:xfrm>
        </p:grpSpPr>
        <p:sp>
          <p:nvSpPr>
            <p:cNvPr id="93" name="Up Arrow 92">
              <a:extLst>
                <a:ext uri="{FF2B5EF4-FFF2-40B4-BE49-F238E27FC236}">
                  <a16:creationId xmlns:a16="http://schemas.microsoft.com/office/drawing/2014/main" id="{CAA49E31-DFC4-D743-9EB3-B1E35BF49DCC}"/>
                </a:ext>
              </a:extLst>
            </p:cNvPr>
            <p:cNvSpPr/>
            <p:nvPr/>
          </p:nvSpPr>
          <p:spPr>
            <a:xfrm>
              <a:off x="3325727" y="3550201"/>
              <a:ext cx="1280956" cy="1219992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Clinic Visit</a:t>
              </a:r>
            </a:p>
          </p:txBody>
        </p:sp>
        <p:sp>
          <p:nvSpPr>
            <p:cNvPr id="94" name="Up Arrow 93">
              <a:extLst>
                <a:ext uri="{FF2B5EF4-FFF2-40B4-BE49-F238E27FC236}">
                  <a16:creationId xmlns:a16="http://schemas.microsoft.com/office/drawing/2014/main" id="{A139AC18-ECA0-ED44-A4F7-9E050E49263F}"/>
                </a:ext>
              </a:extLst>
            </p:cNvPr>
            <p:cNvSpPr/>
            <p:nvPr/>
          </p:nvSpPr>
          <p:spPr>
            <a:xfrm>
              <a:off x="8447326" y="3546736"/>
              <a:ext cx="1280956" cy="1219992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Clinic Visit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B21C028-6064-924B-90DA-2A4F762F2E14}"/>
                </a:ext>
              </a:extLst>
            </p:cNvPr>
            <p:cNvSpPr txBox="1"/>
            <p:nvPr/>
          </p:nvSpPr>
          <p:spPr>
            <a:xfrm>
              <a:off x="513017" y="3892486"/>
              <a:ext cx="16242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solidFill>
                    <a:prstClr val="black"/>
                  </a:solidFill>
                </a:rPr>
                <a:t>Clinic Visit </a:t>
              </a:r>
            </a:p>
            <a:p>
              <a:pPr algn="r"/>
              <a:r>
                <a:rPr lang="en-US" sz="2000" dirty="0">
                  <a:solidFill>
                    <a:prstClr val="black"/>
                  </a:solidFill>
                </a:rPr>
                <a:t>(~2x per year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87" y="6097511"/>
            <a:ext cx="1683176" cy="5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">
            <a:extLst>
              <a:ext uri="{FF2B5EF4-FFF2-40B4-BE49-F238E27FC236}">
                <a16:creationId xmlns:a16="http://schemas.microsoft.com/office/drawing/2014/main" id="{F10CACC4-4DB5-4D2F-B0EA-854B7513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4" y="1213981"/>
            <a:ext cx="4910823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2" descr="http://t3.gstatic.com/images?q=tbn:ANd9GcRZKDxj65KEbaf3oQytV78exttCewjy_vzAtciWZF2XQGeuZevV">
            <a:extLst>
              <a:ext uri="{FF2B5EF4-FFF2-40B4-BE49-F238E27FC236}">
                <a16:creationId xmlns:a16="http://schemas.microsoft.com/office/drawing/2014/main" id="{967A38A8-07A5-4086-B2B9-BFD0B489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5" y="1168439"/>
            <a:ext cx="2374896" cy="8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12">
            <a:extLst>
              <a:ext uri="{FF2B5EF4-FFF2-40B4-BE49-F238E27FC236}">
                <a16:creationId xmlns:a16="http://schemas.microsoft.com/office/drawing/2014/main" id="{CDBE44EC-1B35-498C-BAC8-1584A37A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046" y="1547751"/>
            <a:ext cx="70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Calibri" panose="020F0502020204030204" pitchFamily="34" charset="0"/>
              </a:rPr>
              <a:t>2010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14902"/>
            <a:ext cx="11049000" cy="1123719"/>
          </a:xfrm>
        </p:spPr>
        <p:txBody>
          <a:bodyPr>
            <a:normAutofit/>
          </a:bodyPr>
          <a:lstStyle/>
          <a:p>
            <a:r>
              <a:rPr lang="en-US" sz="2800" dirty="0"/>
              <a:t>WelTel HIV: Improved </a:t>
            </a:r>
            <a:r>
              <a:rPr lang="en-US" sz="2800" i="1" dirty="0"/>
              <a:t>Adherence</a:t>
            </a:r>
            <a:r>
              <a:rPr lang="en-US" sz="2800" dirty="0"/>
              <a:t> and HIV </a:t>
            </a:r>
            <a:r>
              <a:rPr lang="en-US" sz="2800" i="1" dirty="0"/>
              <a:t>viral suppression</a:t>
            </a:r>
          </a:p>
        </p:txBody>
      </p:sp>
      <p:pic>
        <p:nvPicPr>
          <p:cNvPr id="23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27294" y="1732417"/>
            <a:ext cx="4718658" cy="49743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294" y="1168439"/>
            <a:ext cx="2030322" cy="563978"/>
          </a:xfrm>
          <a:prstGeom prst="rect">
            <a:avLst/>
          </a:prstGeom>
        </p:spPr>
      </p:pic>
      <p:sp>
        <p:nvSpPr>
          <p:cNvPr id="25" name="Rectangle 12">
            <a:extLst>
              <a:ext uri="{FF2B5EF4-FFF2-40B4-BE49-F238E27FC236}">
                <a16:creationId xmlns:a16="http://schemas.microsoft.com/office/drawing/2014/main" id="{CDBE44EC-1B35-498C-BAC8-1584A37A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6614" y="1420610"/>
            <a:ext cx="70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Calibri" panose="020F0502020204030204" pitchFamily="34" charset="0"/>
              </a:rPr>
              <a:t>2018 </a:t>
            </a:r>
          </a:p>
        </p:txBody>
      </p:sp>
    </p:spTree>
    <p:extLst>
      <p:ext uri="{BB962C8B-B14F-4D97-AF65-F5344CB8AC3E}">
        <p14:creationId xmlns:p14="http://schemas.microsoft.com/office/powerpoint/2010/main" val="106193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Secondary analyses of data collected on participants allocated to the intervention arms of the WelTel Retain (NIH#R01MH097558-01) and the WelTel Kenya1 (PEPFAR PHE:KE07.0045) trials. </a:t>
            </a:r>
          </a:p>
          <a:p>
            <a:r>
              <a:rPr lang="en-US" dirty="0"/>
              <a:t>We derived three 12-month outcome variables to define patient stability: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two or more clinical visits at least six months apart and,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viral suppression. </a:t>
            </a:r>
          </a:p>
          <a:p>
            <a:r>
              <a:rPr lang="en-US" dirty="0"/>
              <a:t>We assessed response rates to weekly SMS check-ins over 52 weeks, comparing stably and unstably categorized participants using the Mann-Whitney U-test and linear regression of response rates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0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Viral Suppression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7945"/>
            <a:ext cx="10176329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7448" y="5790152"/>
            <a:ext cx="9854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Figure. WelTel Kenya1 SMS response rates (n=16,754 messages sent to n=349 users between Apr 2013 and Jun 2016) stratified by clinical stability. Density plot of response rates after 52 weeks [Panel A]; mean response rates by post-enrolment week [Panel B].</a:t>
            </a:r>
          </a:p>
        </p:txBody>
      </p:sp>
    </p:spTree>
    <p:extLst>
      <p:ext uri="{BB962C8B-B14F-4D97-AF65-F5344CB8AC3E}">
        <p14:creationId xmlns:p14="http://schemas.microsoft.com/office/powerpoint/2010/main" val="41485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Results: Retention in care (clinic visits)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220" y="1283081"/>
            <a:ext cx="10209560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1220" y="5793780"/>
            <a:ext cx="10209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Figure. WelTel Retain SMS response rates (n=16,754 messages sent to n=349 users between Apr 2013 and Jun 2016) stratified by clinical stability. Density plot of response rates after 52 weeks [Panel A]; mean response rates by post-enrolment week [Panel B].</a:t>
            </a:r>
          </a:p>
          <a:p>
            <a:r>
              <a:rPr lang="en-US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17279677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537</Words>
  <Application>Microsoft Macintosh PowerPoint</Application>
  <PresentationFormat>Widescreen</PresentationFormat>
  <Paragraphs>65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Open Sans</vt:lpstr>
      <vt:lpstr>Verdana</vt:lpstr>
      <vt:lpstr>WhitneyHTF-Bold</vt:lpstr>
      <vt:lpstr>Wingdings</vt:lpstr>
      <vt:lpstr>1_Office Theme</vt:lpstr>
      <vt:lpstr>3_Office Theme</vt:lpstr>
      <vt:lpstr>4_Office Theme</vt:lpstr>
      <vt:lpstr>PowerPoint Presentation</vt:lpstr>
      <vt:lpstr>PowerPoint Presentation</vt:lpstr>
      <vt:lpstr>Differentiate Care for HIV</vt:lpstr>
      <vt:lpstr>WelTel: weekly two-way SMS checkins</vt:lpstr>
      <vt:lpstr>PowerPoint Presentation</vt:lpstr>
      <vt:lpstr>WelTel HIV: Improved Adherence and HIV viral suppression</vt:lpstr>
      <vt:lpstr>Methods</vt:lpstr>
      <vt:lpstr>Results: Viral Suppression</vt:lpstr>
      <vt:lpstr>Results: Retention in care (clinic visits)</vt:lpstr>
      <vt:lpstr>Note: Improved viral suppression in Canada</vt:lpstr>
      <vt:lpstr>Bottom line</vt:lpstr>
      <vt:lpstr>Acknowledgements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health (mHealth) for patient-centered care</dc:title>
  <dc:creator>Richard Lester</dc:creator>
  <cp:lastModifiedBy>Microsoft Office User</cp:lastModifiedBy>
  <cp:revision>14</cp:revision>
  <dcterms:created xsi:type="dcterms:W3CDTF">2017-10-10T01:06:03Z</dcterms:created>
  <dcterms:modified xsi:type="dcterms:W3CDTF">2019-03-05T05:35:57Z</dcterms:modified>
</cp:coreProperties>
</file>